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67"/>
  </p:notesMasterIdLst>
  <p:sldIdLst>
    <p:sldId id="386" r:id="rId2"/>
    <p:sldId id="387" r:id="rId3"/>
    <p:sldId id="444" r:id="rId4"/>
    <p:sldId id="388" r:id="rId5"/>
    <p:sldId id="389" r:id="rId6"/>
    <p:sldId id="390" r:id="rId7"/>
    <p:sldId id="404" r:id="rId8"/>
    <p:sldId id="391" r:id="rId9"/>
    <p:sldId id="403" r:id="rId10"/>
    <p:sldId id="402" r:id="rId11"/>
    <p:sldId id="401" r:id="rId12"/>
    <p:sldId id="400" r:id="rId13"/>
    <p:sldId id="399" r:id="rId14"/>
    <p:sldId id="398" r:id="rId15"/>
    <p:sldId id="443" r:id="rId16"/>
    <p:sldId id="397" r:id="rId17"/>
    <p:sldId id="396" r:id="rId18"/>
    <p:sldId id="395" r:id="rId19"/>
    <p:sldId id="392" r:id="rId20"/>
    <p:sldId id="393" r:id="rId21"/>
    <p:sldId id="417" r:id="rId22"/>
    <p:sldId id="406" r:id="rId23"/>
    <p:sldId id="414" r:id="rId24"/>
    <p:sldId id="413" r:id="rId25"/>
    <p:sldId id="412" r:id="rId26"/>
    <p:sldId id="411" r:id="rId27"/>
    <p:sldId id="410" r:id="rId28"/>
    <p:sldId id="409" r:id="rId29"/>
    <p:sldId id="408" r:id="rId30"/>
    <p:sldId id="407" r:id="rId31"/>
    <p:sldId id="418" r:id="rId32"/>
    <p:sldId id="415" r:id="rId33"/>
    <p:sldId id="420" r:id="rId34"/>
    <p:sldId id="421" r:id="rId35"/>
    <p:sldId id="422" r:id="rId36"/>
    <p:sldId id="423" r:id="rId37"/>
    <p:sldId id="454" r:id="rId38"/>
    <p:sldId id="453" r:id="rId39"/>
    <p:sldId id="452" r:id="rId40"/>
    <p:sldId id="450" r:id="rId41"/>
    <p:sldId id="451" r:id="rId42"/>
    <p:sldId id="426" r:id="rId43"/>
    <p:sldId id="448" r:id="rId44"/>
    <p:sldId id="446" r:id="rId45"/>
    <p:sldId id="447" r:id="rId46"/>
    <p:sldId id="449" r:id="rId47"/>
    <p:sldId id="445" r:id="rId48"/>
    <p:sldId id="424" r:id="rId49"/>
    <p:sldId id="425" r:id="rId50"/>
    <p:sldId id="427" r:id="rId51"/>
    <p:sldId id="428" r:id="rId52"/>
    <p:sldId id="429" r:id="rId53"/>
    <p:sldId id="430" r:id="rId54"/>
    <p:sldId id="431" r:id="rId55"/>
    <p:sldId id="432" r:id="rId56"/>
    <p:sldId id="433" r:id="rId57"/>
    <p:sldId id="434" r:id="rId58"/>
    <p:sldId id="435" r:id="rId59"/>
    <p:sldId id="436" r:id="rId60"/>
    <p:sldId id="437" r:id="rId61"/>
    <p:sldId id="438" r:id="rId62"/>
    <p:sldId id="439" r:id="rId63"/>
    <p:sldId id="440" r:id="rId64"/>
    <p:sldId id="441" r:id="rId65"/>
    <p:sldId id="442" r:id="rId6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28FF"/>
    <a:srgbClr val="009900"/>
    <a:srgbClr val="C562FF"/>
    <a:srgbClr val="11FF5D"/>
    <a:srgbClr val="AF8461"/>
    <a:srgbClr val="AF839F"/>
    <a:srgbClr val="55B5B4"/>
    <a:srgbClr val="359BD8"/>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89" autoAdjust="0"/>
    <p:restoredTop sz="91573" autoAdjust="0"/>
  </p:normalViewPr>
  <p:slideViewPr>
    <p:cSldViewPr>
      <p:cViewPr>
        <p:scale>
          <a:sx n="74" d="100"/>
          <a:sy n="74" d="100"/>
        </p:scale>
        <p:origin x="1968" y="68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67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notesMaster" Target="notesMasters/notesMaster1.xml"/><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220D45-860B-49A2-8961-C3676DD7A8AB}" type="datetimeFigureOut">
              <a:rPr lang="en-US" smtClean="0"/>
              <a:t>4/25/17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B6993F1-6D8D-4878-BEA4-6EBA3F332046}" type="slidenum">
              <a:rPr lang="en-US" smtClean="0"/>
              <a:t>‹#›</a:t>
            </a:fld>
            <a:endParaRPr lang="en-US"/>
          </a:p>
        </p:txBody>
      </p:sp>
    </p:spTree>
    <p:extLst>
      <p:ext uri="{BB962C8B-B14F-4D97-AF65-F5344CB8AC3E}">
        <p14:creationId xmlns:p14="http://schemas.microsoft.com/office/powerpoint/2010/main" val="2958679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6993F1-6D8D-4878-BEA4-6EBA3F332046}" type="slidenum">
              <a:rPr lang="en-US" smtClean="0"/>
              <a:t>13</a:t>
            </a:fld>
            <a:endParaRPr lang="en-US"/>
          </a:p>
        </p:txBody>
      </p:sp>
    </p:spTree>
    <p:extLst>
      <p:ext uri="{BB962C8B-B14F-4D97-AF65-F5344CB8AC3E}">
        <p14:creationId xmlns:p14="http://schemas.microsoft.com/office/powerpoint/2010/main" val="1850715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a:ln/>
        </p:spPr>
      </p:sp>
      <p:sp>
        <p:nvSpPr>
          <p:cNvPr id="972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972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000">
                <a:solidFill>
                  <a:srgbClr val="000099"/>
                </a:solidFill>
                <a:latin typeface="Comic Sans MS" panose="030F0702030302020204" pitchFamily="66" charset="0"/>
              </a:defRPr>
            </a:lvl1pPr>
            <a:lvl2pPr marL="742950" indent="-285750">
              <a:defRPr sz="4000">
                <a:solidFill>
                  <a:srgbClr val="000099"/>
                </a:solidFill>
                <a:latin typeface="Comic Sans MS" panose="030F0702030302020204" pitchFamily="66" charset="0"/>
              </a:defRPr>
            </a:lvl2pPr>
            <a:lvl3pPr marL="1143000" indent="-228600">
              <a:defRPr sz="4000">
                <a:solidFill>
                  <a:srgbClr val="000099"/>
                </a:solidFill>
                <a:latin typeface="Comic Sans MS" panose="030F0702030302020204" pitchFamily="66" charset="0"/>
              </a:defRPr>
            </a:lvl3pPr>
            <a:lvl4pPr marL="1600200" indent="-228600">
              <a:defRPr sz="4000">
                <a:solidFill>
                  <a:srgbClr val="000099"/>
                </a:solidFill>
                <a:latin typeface="Comic Sans MS" panose="030F0702030302020204" pitchFamily="66" charset="0"/>
              </a:defRPr>
            </a:lvl4pPr>
            <a:lvl5pPr marL="2057400" indent="-228600">
              <a:defRPr sz="4000">
                <a:solidFill>
                  <a:srgbClr val="000099"/>
                </a:solidFill>
                <a:latin typeface="Comic Sans MS" panose="030F0702030302020204" pitchFamily="66" charset="0"/>
              </a:defRPr>
            </a:lvl5pPr>
            <a:lvl6pPr marL="2514600" indent="-228600" algn="ctr" eaLnBrk="0" fontAlgn="base" hangingPunct="0">
              <a:spcBef>
                <a:spcPct val="0"/>
              </a:spcBef>
              <a:spcAft>
                <a:spcPct val="0"/>
              </a:spcAft>
              <a:defRPr sz="4000">
                <a:solidFill>
                  <a:srgbClr val="000099"/>
                </a:solidFill>
                <a:latin typeface="Comic Sans MS" panose="030F0702030302020204" pitchFamily="66" charset="0"/>
              </a:defRPr>
            </a:lvl6pPr>
            <a:lvl7pPr marL="2971800" indent="-228600" algn="ctr" eaLnBrk="0" fontAlgn="base" hangingPunct="0">
              <a:spcBef>
                <a:spcPct val="0"/>
              </a:spcBef>
              <a:spcAft>
                <a:spcPct val="0"/>
              </a:spcAft>
              <a:defRPr sz="4000">
                <a:solidFill>
                  <a:srgbClr val="000099"/>
                </a:solidFill>
                <a:latin typeface="Comic Sans MS" panose="030F0702030302020204" pitchFamily="66" charset="0"/>
              </a:defRPr>
            </a:lvl7pPr>
            <a:lvl8pPr marL="3429000" indent="-228600" algn="ctr" eaLnBrk="0" fontAlgn="base" hangingPunct="0">
              <a:spcBef>
                <a:spcPct val="0"/>
              </a:spcBef>
              <a:spcAft>
                <a:spcPct val="0"/>
              </a:spcAft>
              <a:defRPr sz="4000">
                <a:solidFill>
                  <a:srgbClr val="000099"/>
                </a:solidFill>
                <a:latin typeface="Comic Sans MS" panose="030F0702030302020204" pitchFamily="66" charset="0"/>
              </a:defRPr>
            </a:lvl8pPr>
            <a:lvl9pPr marL="3886200" indent="-228600" algn="ctr" eaLnBrk="0" fontAlgn="base" hangingPunct="0">
              <a:spcBef>
                <a:spcPct val="0"/>
              </a:spcBef>
              <a:spcAft>
                <a:spcPct val="0"/>
              </a:spcAft>
              <a:defRPr sz="4000">
                <a:solidFill>
                  <a:srgbClr val="000099"/>
                </a:solidFill>
                <a:latin typeface="Comic Sans MS" panose="030F0702030302020204" pitchFamily="66" charset="0"/>
              </a:defRPr>
            </a:lvl9pPr>
          </a:lstStyle>
          <a:p>
            <a:fld id="{CB4E5472-AA5B-4BD8-9D72-0F3FAB5946F9}" type="slidenum">
              <a:rPr lang="en-US" altLang="en-US" sz="1200">
                <a:solidFill>
                  <a:schemeClr val="tx1"/>
                </a:solidFill>
                <a:latin typeface="Times New Roman" panose="02020603050405020304" pitchFamily="18" charset="0"/>
              </a:rPr>
              <a:pPr/>
              <a:t>65</a:t>
            </a:fld>
            <a:endParaRPr lang="en-US" altLang="en-U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49131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819041-1A58-5848-983A-F7DEF26E5118}" type="slidenum">
              <a:rPr lang="en-US" smtClean="0"/>
              <a:t>31</a:t>
            </a:fld>
            <a:endParaRPr lang="en-US"/>
          </a:p>
        </p:txBody>
      </p:sp>
    </p:spTree>
    <p:extLst>
      <p:ext uri="{BB962C8B-B14F-4D97-AF65-F5344CB8AC3E}">
        <p14:creationId xmlns:p14="http://schemas.microsoft.com/office/powerpoint/2010/main" val="395077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Arial" panose="020B0604020202020204" pitchFamily="34" charset="0"/>
              </a:defRPr>
            </a:lvl1pPr>
            <a:lvl2pPr marL="742950" indent="-285750" defTabSz="930275" eaLnBrk="0" hangingPunct="0">
              <a:defRPr sz="1600">
                <a:solidFill>
                  <a:schemeClr val="tx1"/>
                </a:solidFill>
                <a:latin typeface="Arial" panose="020B0604020202020204" pitchFamily="34" charset="0"/>
              </a:defRPr>
            </a:lvl2pPr>
            <a:lvl3pPr marL="1143000" indent="-228600" defTabSz="930275" eaLnBrk="0" hangingPunct="0">
              <a:defRPr sz="1600">
                <a:solidFill>
                  <a:schemeClr val="tx1"/>
                </a:solidFill>
                <a:latin typeface="Arial" panose="020B0604020202020204" pitchFamily="34" charset="0"/>
              </a:defRPr>
            </a:lvl3pPr>
            <a:lvl4pPr marL="1600200" indent="-228600" defTabSz="930275" eaLnBrk="0" hangingPunct="0">
              <a:defRPr sz="1600">
                <a:solidFill>
                  <a:schemeClr val="tx1"/>
                </a:solidFill>
                <a:latin typeface="Arial" panose="020B0604020202020204" pitchFamily="34" charset="0"/>
              </a:defRPr>
            </a:lvl4pPr>
            <a:lvl5pPr marL="2057400" indent="-228600" defTabSz="930275" eaLnBrk="0" hangingPunct="0">
              <a:defRPr sz="1600">
                <a:solidFill>
                  <a:schemeClr val="tx1"/>
                </a:solidFill>
                <a:latin typeface="Arial" panose="020B0604020202020204" pitchFamily="34" charset="0"/>
              </a:defRPr>
            </a:lvl5pPr>
            <a:lvl6pPr marL="2514600" indent="-228600" defTabSz="93027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3027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3027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30275"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fld id="{A5BEC685-CC7D-41A3-B89F-CC8D09117650}" type="slidenum">
              <a:rPr lang="en-US" altLang="en-US" sz="1200"/>
              <a:pPr eaLnBrk="1" hangingPunct="1"/>
              <a:t>36</a:t>
            </a:fld>
            <a:endParaRPr lang="en-US" altLang="en-US" sz="120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001120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Arial" panose="020B0604020202020204" pitchFamily="34" charset="0"/>
              </a:defRPr>
            </a:lvl1pPr>
            <a:lvl2pPr marL="742950" indent="-285750" defTabSz="930275" eaLnBrk="0" hangingPunct="0">
              <a:defRPr sz="1600">
                <a:solidFill>
                  <a:schemeClr val="tx1"/>
                </a:solidFill>
                <a:latin typeface="Arial" panose="020B0604020202020204" pitchFamily="34" charset="0"/>
              </a:defRPr>
            </a:lvl2pPr>
            <a:lvl3pPr marL="1143000" indent="-228600" defTabSz="930275" eaLnBrk="0" hangingPunct="0">
              <a:defRPr sz="1600">
                <a:solidFill>
                  <a:schemeClr val="tx1"/>
                </a:solidFill>
                <a:latin typeface="Arial" panose="020B0604020202020204" pitchFamily="34" charset="0"/>
              </a:defRPr>
            </a:lvl3pPr>
            <a:lvl4pPr marL="1600200" indent="-228600" defTabSz="930275" eaLnBrk="0" hangingPunct="0">
              <a:defRPr sz="1600">
                <a:solidFill>
                  <a:schemeClr val="tx1"/>
                </a:solidFill>
                <a:latin typeface="Arial" panose="020B0604020202020204" pitchFamily="34" charset="0"/>
              </a:defRPr>
            </a:lvl4pPr>
            <a:lvl5pPr marL="2057400" indent="-228600" defTabSz="930275" eaLnBrk="0" hangingPunct="0">
              <a:defRPr sz="1600">
                <a:solidFill>
                  <a:schemeClr val="tx1"/>
                </a:solidFill>
                <a:latin typeface="Arial" panose="020B0604020202020204" pitchFamily="34" charset="0"/>
              </a:defRPr>
            </a:lvl5pPr>
            <a:lvl6pPr marL="2514600" indent="-228600" defTabSz="93027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3027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3027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30275"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fld id="{41F81E5A-6D8F-42F7-983B-B750446C63CE}" type="slidenum">
              <a:rPr lang="en-US" altLang="en-US" sz="1200"/>
              <a:pPr eaLnBrk="1" hangingPunct="1"/>
              <a:t>42</a:t>
            </a:fld>
            <a:endParaRPr lang="en-US" altLang="en-US" sz="1200"/>
          </a:p>
        </p:txBody>
      </p:sp>
    </p:spTree>
    <p:extLst>
      <p:ext uri="{BB962C8B-B14F-4D97-AF65-F5344CB8AC3E}">
        <p14:creationId xmlns:p14="http://schemas.microsoft.com/office/powerpoint/2010/main" val="495679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6993F1-6D8D-4878-BEA4-6EBA3F332046}" type="slidenum">
              <a:rPr lang="en-US" smtClean="0"/>
              <a:t>48</a:t>
            </a:fld>
            <a:endParaRPr lang="en-US"/>
          </a:p>
        </p:txBody>
      </p:sp>
    </p:spTree>
    <p:extLst>
      <p:ext uri="{BB962C8B-B14F-4D97-AF65-F5344CB8AC3E}">
        <p14:creationId xmlns:p14="http://schemas.microsoft.com/office/powerpoint/2010/main" val="1187662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
        <p:nvSpPr>
          <p:cNvPr id="430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Arial" panose="020B0604020202020204" pitchFamily="34" charset="0"/>
              </a:defRPr>
            </a:lvl1pPr>
            <a:lvl2pPr marL="742950" indent="-285750" defTabSz="930275" eaLnBrk="0" hangingPunct="0">
              <a:defRPr sz="1600">
                <a:solidFill>
                  <a:schemeClr val="tx1"/>
                </a:solidFill>
                <a:latin typeface="Arial" panose="020B0604020202020204" pitchFamily="34" charset="0"/>
              </a:defRPr>
            </a:lvl2pPr>
            <a:lvl3pPr marL="1143000" indent="-228600" defTabSz="930275" eaLnBrk="0" hangingPunct="0">
              <a:defRPr sz="1600">
                <a:solidFill>
                  <a:schemeClr val="tx1"/>
                </a:solidFill>
                <a:latin typeface="Arial" panose="020B0604020202020204" pitchFamily="34" charset="0"/>
              </a:defRPr>
            </a:lvl3pPr>
            <a:lvl4pPr marL="1600200" indent="-228600" defTabSz="930275" eaLnBrk="0" hangingPunct="0">
              <a:defRPr sz="1600">
                <a:solidFill>
                  <a:schemeClr val="tx1"/>
                </a:solidFill>
                <a:latin typeface="Arial" panose="020B0604020202020204" pitchFamily="34" charset="0"/>
              </a:defRPr>
            </a:lvl4pPr>
            <a:lvl5pPr marL="2057400" indent="-228600" defTabSz="930275" eaLnBrk="0" hangingPunct="0">
              <a:defRPr sz="1600">
                <a:solidFill>
                  <a:schemeClr val="tx1"/>
                </a:solidFill>
                <a:latin typeface="Arial" panose="020B0604020202020204" pitchFamily="34" charset="0"/>
              </a:defRPr>
            </a:lvl5pPr>
            <a:lvl6pPr marL="2514600" indent="-228600" defTabSz="93027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3027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3027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30275"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fld id="{899B3CD9-2462-4D86-964D-7BCB2DEAE5C1}" type="slidenum">
              <a:rPr lang="en-US" altLang="en-US" sz="1200"/>
              <a:pPr eaLnBrk="1" hangingPunct="1"/>
              <a:t>50</a:t>
            </a:fld>
            <a:endParaRPr lang="en-US" altLang="en-US" sz="1200"/>
          </a:p>
        </p:txBody>
      </p:sp>
    </p:spTree>
    <p:extLst>
      <p:ext uri="{BB962C8B-B14F-4D97-AF65-F5344CB8AC3E}">
        <p14:creationId xmlns:p14="http://schemas.microsoft.com/office/powerpoint/2010/main" val="2087514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024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1024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000">
                <a:solidFill>
                  <a:srgbClr val="000099"/>
                </a:solidFill>
                <a:latin typeface="Comic Sans MS" panose="030F0702030302020204" pitchFamily="66" charset="0"/>
              </a:defRPr>
            </a:lvl1pPr>
            <a:lvl2pPr marL="742950" indent="-285750">
              <a:defRPr sz="4000">
                <a:solidFill>
                  <a:srgbClr val="000099"/>
                </a:solidFill>
                <a:latin typeface="Comic Sans MS" panose="030F0702030302020204" pitchFamily="66" charset="0"/>
              </a:defRPr>
            </a:lvl2pPr>
            <a:lvl3pPr marL="1143000" indent="-228600">
              <a:defRPr sz="4000">
                <a:solidFill>
                  <a:srgbClr val="000099"/>
                </a:solidFill>
                <a:latin typeface="Comic Sans MS" panose="030F0702030302020204" pitchFamily="66" charset="0"/>
              </a:defRPr>
            </a:lvl3pPr>
            <a:lvl4pPr marL="1600200" indent="-228600">
              <a:defRPr sz="4000">
                <a:solidFill>
                  <a:srgbClr val="000099"/>
                </a:solidFill>
                <a:latin typeface="Comic Sans MS" panose="030F0702030302020204" pitchFamily="66" charset="0"/>
              </a:defRPr>
            </a:lvl4pPr>
            <a:lvl5pPr marL="2057400" indent="-228600">
              <a:defRPr sz="4000">
                <a:solidFill>
                  <a:srgbClr val="000099"/>
                </a:solidFill>
                <a:latin typeface="Comic Sans MS" panose="030F0702030302020204" pitchFamily="66" charset="0"/>
              </a:defRPr>
            </a:lvl5pPr>
            <a:lvl6pPr marL="2514600" indent="-228600" algn="ctr" eaLnBrk="0" fontAlgn="base" hangingPunct="0">
              <a:spcBef>
                <a:spcPct val="0"/>
              </a:spcBef>
              <a:spcAft>
                <a:spcPct val="0"/>
              </a:spcAft>
              <a:defRPr sz="4000">
                <a:solidFill>
                  <a:srgbClr val="000099"/>
                </a:solidFill>
                <a:latin typeface="Comic Sans MS" panose="030F0702030302020204" pitchFamily="66" charset="0"/>
              </a:defRPr>
            </a:lvl6pPr>
            <a:lvl7pPr marL="2971800" indent="-228600" algn="ctr" eaLnBrk="0" fontAlgn="base" hangingPunct="0">
              <a:spcBef>
                <a:spcPct val="0"/>
              </a:spcBef>
              <a:spcAft>
                <a:spcPct val="0"/>
              </a:spcAft>
              <a:defRPr sz="4000">
                <a:solidFill>
                  <a:srgbClr val="000099"/>
                </a:solidFill>
                <a:latin typeface="Comic Sans MS" panose="030F0702030302020204" pitchFamily="66" charset="0"/>
              </a:defRPr>
            </a:lvl7pPr>
            <a:lvl8pPr marL="3429000" indent="-228600" algn="ctr" eaLnBrk="0" fontAlgn="base" hangingPunct="0">
              <a:spcBef>
                <a:spcPct val="0"/>
              </a:spcBef>
              <a:spcAft>
                <a:spcPct val="0"/>
              </a:spcAft>
              <a:defRPr sz="4000">
                <a:solidFill>
                  <a:srgbClr val="000099"/>
                </a:solidFill>
                <a:latin typeface="Comic Sans MS" panose="030F0702030302020204" pitchFamily="66" charset="0"/>
              </a:defRPr>
            </a:lvl8pPr>
            <a:lvl9pPr marL="3886200" indent="-228600" algn="ctr" eaLnBrk="0" fontAlgn="base" hangingPunct="0">
              <a:spcBef>
                <a:spcPct val="0"/>
              </a:spcBef>
              <a:spcAft>
                <a:spcPct val="0"/>
              </a:spcAft>
              <a:defRPr sz="4000">
                <a:solidFill>
                  <a:srgbClr val="000099"/>
                </a:solidFill>
                <a:latin typeface="Comic Sans MS" panose="030F0702030302020204" pitchFamily="66" charset="0"/>
              </a:defRPr>
            </a:lvl9pPr>
          </a:lstStyle>
          <a:p>
            <a:fld id="{7D3F52F6-5A06-4226-A398-CD4EDB8AC13E}" type="slidenum">
              <a:rPr lang="en-US" altLang="en-US" sz="1200">
                <a:solidFill>
                  <a:schemeClr val="tx1"/>
                </a:solidFill>
                <a:latin typeface="Times New Roman" panose="02020603050405020304" pitchFamily="18" charset="0"/>
              </a:rPr>
              <a:pPr/>
              <a:t>51</a:t>
            </a:fld>
            <a:endParaRPr lang="en-US" altLang="en-U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253888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
        <p:nvSpPr>
          <p:cNvPr id="440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Arial" panose="020B0604020202020204" pitchFamily="34" charset="0"/>
              </a:defRPr>
            </a:lvl1pPr>
            <a:lvl2pPr marL="742950" indent="-285750" defTabSz="930275" eaLnBrk="0" hangingPunct="0">
              <a:defRPr sz="1600">
                <a:solidFill>
                  <a:schemeClr val="tx1"/>
                </a:solidFill>
                <a:latin typeface="Arial" panose="020B0604020202020204" pitchFamily="34" charset="0"/>
              </a:defRPr>
            </a:lvl2pPr>
            <a:lvl3pPr marL="1143000" indent="-228600" defTabSz="930275" eaLnBrk="0" hangingPunct="0">
              <a:defRPr sz="1600">
                <a:solidFill>
                  <a:schemeClr val="tx1"/>
                </a:solidFill>
                <a:latin typeface="Arial" panose="020B0604020202020204" pitchFamily="34" charset="0"/>
              </a:defRPr>
            </a:lvl3pPr>
            <a:lvl4pPr marL="1600200" indent="-228600" defTabSz="930275" eaLnBrk="0" hangingPunct="0">
              <a:defRPr sz="1600">
                <a:solidFill>
                  <a:schemeClr val="tx1"/>
                </a:solidFill>
                <a:latin typeface="Arial" panose="020B0604020202020204" pitchFamily="34" charset="0"/>
              </a:defRPr>
            </a:lvl4pPr>
            <a:lvl5pPr marL="2057400" indent="-228600" defTabSz="930275" eaLnBrk="0" hangingPunct="0">
              <a:defRPr sz="1600">
                <a:solidFill>
                  <a:schemeClr val="tx1"/>
                </a:solidFill>
                <a:latin typeface="Arial" panose="020B0604020202020204" pitchFamily="34" charset="0"/>
              </a:defRPr>
            </a:lvl5pPr>
            <a:lvl6pPr marL="2514600" indent="-228600" defTabSz="93027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3027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3027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30275"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fld id="{9EFA3F64-AF31-4D3E-AE27-00A446F4929C}" type="slidenum">
              <a:rPr lang="en-US" altLang="en-US" sz="1200"/>
              <a:pPr eaLnBrk="1" hangingPunct="1"/>
              <a:t>53</a:t>
            </a:fld>
            <a:endParaRPr lang="en-US" altLang="en-US" sz="1200"/>
          </a:p>
        </p:txBody>
      </p:sp>
    </p:spTree>
    <p:extLst>
      <p:ext uri="{BB962C8B-B14F-4D97-AF65-F5344CB8AC3E}">
        <p14:creationId xmlns:p14="http://schemas.microsoft.com/office/powerpoint/2010/main" val="1369728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
        <p:nvSpPr>
          <p:cNvPr id="450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Arial" panose="020B0604020202020204" pitchFamily="34" charset="0"/>
              </a:defRPr>
            </a:lvl1pPr>
            <a:lvl2pPr marL="742950" indent="-285750" defTabSz="930275" eaLnBrk="0" hangingPunct="0">
              <a:defRPr sz="1600">
                <a:solidFill>
                  <a:schemeClr val="tx1"/>
                </a:solidFill>
                <a:latin typeface="Arial" panose="020B0604020202020204" pitchFamily="34" charset="0"/>
              </a:defRPr>
            </a:lvl2pPr>
            <a:lvl3pPr marL="1143000" indent="-228600" defTabSz="930275" eaLnBrk="0" hangingPunct="0">
              <a:defRPr sz="1600">
                <a:solidFill>
                  <a:schemeClr val="tx1"/>
                </a:solidFill>
                <a:latin typeface="Arial" panose="020B0604020202020204" pitchFamily="34" charset="0"/>
              </a:defRPr>
            </a:lvl3pPr>
            <a:lvl4pPr marL="1600200" indent="-228600" defTabSz="930275" eaLnBrk="0" hangingPunct="0">
              <a:defRPr sz="1600">
                <a:solidFill>
                  <a:schemeClr val="tx1"/>
                </a:solidFill>
                <a:latin typeface="Arial" panose="020B0604020202020204" pitchFamily="34" charset="0"/>
              </a:defRPr>
            </a:lvl4pPr>
            <a:lvl5pPr marL="2057400" indent="-228600" defTabSz="930275" eaLnBrk="0" hangingPunct="0">
              <a:defRPr sz="1600">
                <a:solidFill>
                  <a:schemeClr val="tx1"/>
                </a:solidFill>
                <a:latin typeface="Arial" panose="020B0604020202020204" pitchFamily="34" charset="0"/>
              </a:defRPr>
            </a:lvl5pPr>
            <a:lvl6pPr marL="2514600" indent="-228600" defTabSz="93027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3027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3027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30275"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fld id="{ED17C9CF-015F-4385-AA76-BF3E3E25B90A}" type="slidenum">
              <a:rPr lang="en-US" altLang="en-US" sz="1200"/>
              <a:pPr eaLnBrk="1" hangingPunct="1"/>
              <a:t>55</a:t>
            </a:fld>
            <a:endParaRPr lang="en-US" altLang="en-US" sz="1200"/>
          </a:p>
        </p:txBody>
      </p:sp>
    </p:spTree>
    <p:extLst>
      <p:ext uri="{BB962C8B-B14F-4D97-AF65-F5344CB8AC3E}">
        <p14:creationId xmlns:p14="http://schemas.microsoft.com/office/powerpoint/2010/main" val="2973289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4" name="Rectangle 4"/>
          <p:cNvSpPr>
            <a:spLocks noGrp="1" noChangeArrowheads="1"/>
          </p:cNvSpPr>
          <p:nvPr>
            <p:ph type="ctrTitle"/>
          </p:nvPr>
        </p:nvSpPr>
        <p:spPr>
          <a:xfrm>
            <a:off x="2362200" y="2057400"/>
            <a:ext cx="6400800" cy="1104900"/>
          </a:xfrm>
        </p:spPr>
        <p:txBody>
          <a:bodyPr/>
          <a:lstStyle>
            <a:lvl1pPr>
              <a:defRPr sz="2900"/>
            </a:lvl1pPr>
          </a:lstStyle>
          <a:p>
            <a:r>
              <a:rPr lang="en-US"/>
              <a:t>Click to edit Master title style</a:t>
            </a:r>
          </a:p>
        </p:txBody>
      </p:sp>
      <p:sp>
        <p:nvSpPr>
          <p:cNvPr id="5125" name="Rectangle 5"/>
          <p:cNvSpPr>
            <a:spLocks noGrp="1" noChangeArrowheads="1"/>
          </p:cNvSpPr>
          <p:nvPr>
            <p:ph type="subTitle" idx="1"/>
          </p:nvPr>
        </p:nvSpPr>
        <p:spPr>
          <a:xfrm>
            <a:off x="2362200" y="3352800"/>
            <a:ext cx="6400800" cy="1447800"/>
          </a:xfrm>
        </p:spPr>
        <p:txBody>
          <a:bodyPr/>
          <a:lstStyle>
            <a:lvl1pPr marL="0" indent="0">
              <a:defRPr sz="2900" b="0">
                <a:solidFill>
                  <a:schemeClr val="tx2"/>
                </a:solidFill>
              </a:defRPr>
            </a:lvl1pPr>
          </a:lstStyle>
          <a:p>
            <a:r>
              <a:rPr lang="en-US"/>
              <a:t>Click to edit Master subtitle style</a:t>
            </a:r>
          </a:p>
        </p:txBody>
      </p:sp>
      <p:sp>
        <p:nvSpPr>
          <p:cNvPr id="6" name="Rectangle 5"/>
          <p:cNvSpPr/>
          <p:nvPr userDrawn="1"/>
        </p:nvSpPr>
        <p:spPr>
          <a:xfrm>
            <a:off x="0" y="6324600"/>
            <a:ext cx="9144000" cy="533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b="1" i="1" dirty="0">
              <a:latin typeface="Palatino Linotype" pitchFamily="18" charset="0"/>
            </a:endParaRPr>
          </a:p>
        </p:txBody>
      </p:sp>
      <p:sp>
        <p:nvSpPr>
          <p:cNvPr id="5" name="Rectangle 13"/>
          <p:cNvSpPr>
            <a:spLocks noChangeArrowheads="1"/>
          </p:cNvSpPr>
          <p:nvPr userDrawn="1"/>
        </p:nvSpPr>
        <p:spPr bwMode="auto">
          <a:xfrm>
            <a:off x="4453053" y="6514596"/>
            <a:ext cx="237893" cy="184666"/>
          </a:xfrm>
          <a:prstGeom prst="rect">
            <a:avLst/>
          </a:prstGeom>
          <a:noFill/>
          <a:ln w="9525">
            <a:noFill/>
            <a:miter lim="800000"/>
            <a:headEnd/>
            <a:tailEnd/>
          </a:ln>
          <a:effectLst/>
        </p:spPr>
        <p:txBody>
          <a:bodyPr wrap="square" lIns="0" tIns="0" rIns="0" bIns="0">
            <a:spAutoFit/>
          </a:bodyPr>
          <a:lstStyle/>
          <a:p>
            <a:pPr>
              <a:lnSpc>
                <a:spcPct val="100000"/>
              </a:lnSpc>
              <a:spcBef>
                <a:spcPct val="0"/>
              </a:spcBef>
              <a:buClrTx/>
              <a:tabLst>
                <a:tab pos="450850" algn="l"/>
              </a:tabLst>
              <a:defRPr/>
            </a:pPr>
            <a:fld id="{23986C6D-762C-4431-8B06-52AE591299BE}" type="slidenum">
              <a:rPr lang="en-US" sz="1200" b="1" smtClean="0">
                <a:solidFill>
                  <a:schemeClr val="bg1"/>
                </a:solidFill>
              </a:rPr>
              <a:pPr>
                <a:lnSpc>
                  <a:spcPct val="100000"/>
                </a:lnSpc>
                <a:spcBef>
                  <a:spcPct val="0"/>
                </a:spcBef>
                <a:buClrTx/>
                <a:tabLst>
                  <a:tab pos="450850" algn="l"/>
                </a:tabLst>
                <a:defRPr/>
              </a:pPr>
              <a:t>‹#›</a:t>
            </a:fld>
            <a:r>
              <a:rPr lang="en-US" sz="1200" b="1" dirty="0" smtClean="0">
                <a:solidFill>
                  <a:schemeClr val="bg1"/>
                </a:solidFill>
              </a:rPr>
              <a:t>	</a:t>
            </a:r>
            <a:endParaRPr lang="en-US" sz="1200" b="1" dirty="0">
              <a:solidFill>
                <a:schemeClr val="bg1"/>
              </a:solidFill>
            </a:endParaRPr>
          </a:p>
        </p:txBody>
      </p:sp>
    </p:spTree>
    <p:extLst>
      <p:ext uri="{BB962C8B-B14F-4D97-AF65-F5344CB8AC3E}">
        <p14:creationId xmlns:p14="http://schemas.microsoft.com/office/powerpoint/2010/main" val="3603099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3"/>
          <p:cNvSpPr>
            <a:spLocks noChangeArrowheads="1"/>
          </p:cNvSpPr>
          <p:nvPr userDrawn="1"/>
        </p:nvSpPr>
        <p:spPr bwMode="auto">
          <a:xfrm>
            <a:off x="4453053" y="6514596"/>
            <a:ext cx="237893" cy="184666"/>
          </a:xfrm>
          <a:prstGeom prst="rect">
            <a:avLst/>
          </a:prstGeom>
          <a:noFill/>
          <a:ln w="9525">
            <a:noFill/>
            <a:miter lim="800000"/>
            <a:headEnd/>
            <a:tailEnd/>
          </a:ln>
          <a:effectLst/>
        </p:spPr>
        <p:txBody>
          <a:bodyPr wrap="square" lIns="0" tIns="0" rIns="0" bIns="0">
            <a:spAutoFit/>
          </a:bodyPr>
          <a:lstStyle/>
          <a:p>
            <a:pPr>
              <a:lnSpc>
                <a:spcPct val="100000"/>
              </a:lnSpc>
              <a:spcBef>
                <a:spcPct val="0"/>
              </a:spcBef>
              <a:buClrTx/>
              <a:tabLst>
                <a:tab pos="450850" algn="l"/>
              </a:tabLst>
              <a:defRPr/>
            </a:pPr>
            <a:fld id="{23986C6D-762C-4431-8B06-52AE591299BE}" type="slidenum">
              <a:rPr lang="en-US" sz="1200" b="1" smtClean="0">
                <a:solidFill>
                  <a:schemeClr val="bg1"/>
                </a:solidFill>
              </a:rPr>
              <a:pPr>
                <a:lnSpc>
                  <a:spcPct val="100000"/>
                </a:lnSpc>
                <a:spcBef>
                  <a:spcPct val="0"/>
                </a:spcBef>
                <a:buClrTx/>
                <a:tabLst>
                  <a:tab pos="450850" algn="l"/>
                </a:tabLst>
                <a:defRPr/>
              </a:pPr>
              <a:t>‹#›</a:t>
            </a:fld>
            <a:r>
              <a:rPr lang="en-US" sz="1200" b="1" dirty="0" smtClean="0">
                <a:solidFill>
                  <a:schemeClr val="bg1"/>
                </a:solidFill>
              </a:rPr>
              <a:t>	</a:t>
            </a:r>
            <a:endParaRPr lang="en-US" sz="1200" b="1" dirty="0">
              <a:solidFill>
                <a:schemeClr val="bg1"/>
              </a:solidFill>
            </a:endParaRPr>
          </a:p>
        </p:txBody>
      </p:sp>
    </p:spTree>
    <p:extLst>
      <p:ext uri="{BB962C8B-B14F-4D97-AF65-F5344CB8AC3E}">
        <p14:creationId xmlns:p14="http://schemas.microsoft.com/office/powerpoint/2010/main" val="40975045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2750" y="190500"/>
            <a:ext cx="2190750" cy="61071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90500" y="190500"/>
            <a:ext cx="6419850" cy="61071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3"/>
          <p:cNvSpPr>
            <a:spLocks noChangeArrowheads="1"/>
          </p:cNvSpPr>
          <p:nvPr userDrawn="1"/>
        </p:nvSpPr>
        <p:spPr bwMode="auto">
          <a:xfrm>
            <a:off x="4453053" y="6514596"/>
            <a:ext cx="237893" cy="184666"/>
          </a:xfrm>
          <a:prstGeom prst="rect">
            <a:avLst/>
          </a:prstGeom>
          <a:noFill/>
          <a:ln w="9525">
            <a:noFill/>
            <a:miter lim="800000"/>
            <a:headEnd/>
            <a:tailEnd/>
          </a:ln>
          <a:effectLst/>
        </p:spPr>
        <p:txBody>
          <a:bodyPr wrap="square" lIns="0" tIns="0" rIns="0" bIns="0">
            <a:spAutoFit/>
          </a:bodyPr>
          <a:lstStyle/>
          <a:p>
            <a:pPr>
              <a:lnSpc>
                <a:spcPct val="100000"/>
              </a:lnSpc>
              <a:spcBef>
                <a:spcPct val="0"/>
              </a:spcBef>
              <a:buClrTx/>
              <a:tabLst>
                <a:tab pos="450850" algn="l"/>
              </a:tabLst>
              <a:defRPr/>
            </a:pPr>
            <a:fld id="{23986C6D-762C-4431-8B06-52AE591299BE}" type="slidenum">
              <a:rPr lang="en-US" sz="1200" b="1" smtClean="0">
                <a:solidFill>
                  <a:schemeClr val="bg1"/>
                </a:solidFill>
              </a:rPr>
              <a:pPr>
                <a:lnSpc>
                  <a:spcPct val="100000"/>
                </a:lnSpc>
                <a:spcBef>
                  <a:spcPct val="0"/>
                </a:spcBef>
                <a:buClrTx/>
                <a:tabLst>
                  <a:tab pos="450850" algn="l"/>
                </a:tabLst>
                <a:defRPr/>
              </a:pPr>
              <a:t>‹#›</a:t>
            </a:fld>
            <a:r>
              <a:rPr lang="en-US" sz="1200" b="1" dirty="0" smtClean="0">
                <a:solidFill>
                  <a:schemeClr val="bg1"/>
                </a:solidFill>
              </a:rPr>
              <a:t>	</a:t>
            </a:r>
            <a:endParaRPr lang="en-US" sz="1200" b="1" dirty="0">
              <a:solidFill>
                <a:schemeClr val="bg1"/>
              </a:solidFill>
            </a:endParaRPr>
          </a:p>
        </p:txBody>
      </p:sp>
    </p:spTree>
    <p:extLst>
      <p:ext uri="{BB962C8B-B14F-4D97-AF65-F5344CB8AC3E}">
        <p14:creationId xmlns:p14="http://schemas.microsoft.com/office/powerpoint/2010/main" val="4072296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3"/>
          <p:cNvSpPr>
            <a:spLocks noChangeArrowheads="1"/>
          </p:cNvSpPr>
          <p:nvPr userDrawn="1"/>
        </p:nvSpPr>
        <p:spPr bwMode="auto">
          <a:xfrm>
            <a:off x="4453053" y="6514596"/>
            <a:ext cx="237893" cy="184666"/>
          </a:xfrm>
          <a:prstGeom prst="rect">
            <a:avLst/>
          </a:prstGeom>
          <a:noFill/>
          <a:ln w="9525">
            <a:noFill/>
            <a:miter lim="800000"/>
            <a:headEnd/>
            <a:tailEnd/>
          </a:ln>
          <a:effectLst/>
        </p:spPr>
        <p:txBody>
          <a:bodyPr wrap="square" lIns="0" tIns="0" rIns="0" bIns="0">
            <a:spAutoFit/>
          </a:bodyPr>
          <a:lstStyle/>
          <a:p>
            <a:pPr>
              <a:lnSpc>
                <a:spcPct val="100000"/>
              </a:lnSpc>
              <a:spcBef>
                <a:spcPct val="0"/>
              </a:spcBef>
              <a:buClrTx/>
              <a:tabLst>
                <a:tab pos="450850" algn="l"/>
              </a:tabLst>
              <a:defRPr/>
            </a:pPr>
            <a:fld id="{23986C6D-762C-4431-8B06-52AE591299BE}" type="slidenum">
              <a:rPr lang="en-US" sz="1200" b="1" smtClean="0">
                <a:solidFill>
                  <a:schemeClr val="bg1"/>
                </a:solidFill>
              </a:rPr>
              <a:pPr>
                <a:lnSpc>
                  <a:spcPct val="100000"/>
                </a:lnSpc>
                <a:spcBef>
                  <a:spcPct val="0"/>
                </a:spcBef>
                <a:buClrTx/>
                <a:tabLst>
                  <a:tab pos="450850" algn="l"/>
                </a:tabLst>
                <a:defRPr/>
              </a:pPr>
              <a:t>‹#›</a:t>
            </a:fld>
            <a:r>
              <a:rPr lang="en-US" sz="1200" b="1" dirty="0" smtClean="0">
                <a:solidFill>
                  <a:schemeClr val="bg1"/>
                </a:solidFill>
              </a:rPr>
              <a:t>	</a:t>
            </a:r>
            <a:endParaRPr lang="en-US" sz="1200" b="1" dirty="0">
              <a:solidFill>
                <a:schemeClr val="bg1"/>
              </a:solidFill>
            </a:endParaRPr>
          </a:p>
        </p:txBody>
      </p:sp>
    </p:spTree>
    <p:extLst>
      <p:ext uri="{BB962C8B-B14F-4D97-AF65-F5344CB8AC3E}">
        <p14:creationId xmlns:p14="http://schemas.microsoft.com/office/powerpoint/2010/main" val="1202988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364775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90500" y="1143000"/>
            <a:ext cx="4305300" cy="5154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143000"/>
            <a:ext cx="4305300" cy="5154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3"/>
          <p:cNvSpPr>
            <a:spLocks noChangeArrowheads="1"/>
          </p:cNvSpPr>
          <p:nvPr userDrawn="1"/>
        </p:nvSpPr>
        <p:spPr bwMode="auto">
          <a:xfrm>
            <a:off x="4453053" y="6514596"/>
            <a:ext cx="237893" cy="184666"/>
          </a:xfrm>
          <a:prstGeom prst="rect">
            <a:avLst/>
          </a:prstGeom>
          <a:noFill/>
          <a:ln w="9525">
            <a:noFill/>
            <a:miter lim="800000"/>
            <a:headEnd/>
            <a:tailEnd/>
          </a:ln>
          <a:effectLst/>
        </p:spPr>
        <p:txBody>
          <a:bodyPr wrap="square" lIns="0" tIns="0" rIns="0" bIns="0">
            <a:spAutoFit/>
          </a:bodyPr>
          <a:lstStyle/>
          <a:p>
            <a:pPr>
              <a:lnSpc>
                <a:spcPct val="100000"/>
              </a:lnSpc>
              <a:spcBef>
                <a:spcPct val="0"/>
              </a:spcBef>
              <a:buClrTx/>
              <a:tabLst>
                <a:tab pos="450850" algn="l"/>
              </a:tabLst>
              <a:defRPr/>
            </a:pPr>
            <a:fld id="{23986C6D-762C-4431-8B06-52AE591299BE}" type="slidenum">
              <a:rPr lang="en-US" sz="1200" b="1" smtClean="0">
                <a:solidFill>
                  <a:schemeClr val="bg1"/>
                </a:solidFill>
              </a:rPr>
              <a:pPr>
                <a:lnSpc>
                  <a:spcPct val="100000"/>
                </a:lnSpc>
                <a:spcBef>
                  <a:spcPct val="0"/>
                </a:spcBef>
                <a:buClrTx/>
                <a:tabLst>
                  <a:tab pos="450850" algn="l"/>
                </a:tabLst>
                <a:defRPr/>
              </a:pPr>
              <a:t>‹#›</a:t>
            </a:fld>
            <a:r>
              <a:rPr lang="en-US" sz="1200" b="1" dirty="0" smtClean="0">
                <a:solidFill>
                  <a:schemeClr val="bg1"/>
                </a:solidFill>
              </a:rPr>
              <a:t>	</a:t>
            </a:r>
            <a:endParaRPr lang="en-US" sz="1200" b="1" dirty="0">
              <a:solidFill>
                <a:schemeClr val="bg1"/>
              </a:solidFill>
            </a:endParaRPr>
          </a:p>
        </p:txBody>
      </p:sp>
    </p:spTree>
    <p:extLst>
      <p:ext uri="{BB962C8B-B14F-4D97-AF65-F5344CB8AC3E}">
        <p14:creationId xmlns:p14="http://schemas.microsoft.com/office/powerpoint/2010/main" val="405607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3"/>
          <p:cNvSpPr>
            <a:spLocks noChangeArrowheads="1"/>
          </p:cNvSpPr>
          <p:nvPr userDrawn="1"/>
        </p:nvSpPr>
        <p:spPr bwMode="auto">
          <a:xfrm>
            <a:off x="4453053" y="6514596"/>
            <a:ext cx="237893" cy="184666"/>
          </a:xfrm>
          <a:prstGeom prst="rect">
            <a:avLst/>
          </a:prstGeom>
          <a:noFill/>
          <a:ln w="9525">
            <a:noFill/>
            <a:miter lim="800000"/>
            <a:headEnd/>
            <a:tailEnd/>
          </a:ln>
          <a:effectLst/>
        </p:spPr>
        <p:txBody>
          <a:bodyPr wrap="square" lIns="0" tIns="0" rIns="0" bIns="0">
            <a:spAutoFit/>
          </a:bodyPr>
          <a:lstStyle/>
          <a:p>
            <a:pPr>
              <a:lnSpc>
                <a:spcPct val="100000"/>
              </a:lnSpc>
              <a:spcBef>
                <a:spcPct val="0"/>
              </a:spcBef>
              <a:buClrTx/>
              <a:tabLst>
                <a:tab pos="450850" algn="l"/>
              </a:tabLst>
              <a:defRPr/>
            </a:pPr>
            <a:fld id="{23986C6D-762C-4431-8B06-52AE591299BE}" type="slidenum">
              <a:rPr lang="en-US" sz="1200" b="1" smtClean="0">
                <a:solidFill>
                  <a:schemeClr val="bg1"/>
                </a:solidFill>
              </a:rPr>
              <a:pPr>
                <a:lnSpc>
                  <a:spcPct val="100000"/>
                </a:lnSpc>
                <a:spcBef>
                  <a:spcPct val="0"/>
                </a:spcBef>
                <a:buClrTx/>
                <a:tabLst>
                  <a:tab pos="450850" algn="l"/>
                </a:tabLst>
                <a:defRPr/>
              </a:pPr>
              <a:t>‹#›</a:t>
            </a:fld>
            <a:r>
              <a:rPr lang="en-US" sz="1200" b="1" dirty="0" smtClean="0">
                <a:solidFill>
                  <a:schemeClr val="bg1"/>
                </a:solidFill>
              </a:rPr>
              <a:t>	</a:t>
            </a:r>
            <a:endParaRPr lang="en-US" sz="1200" b="1" dirty="0">
              <a:solidFill>
                <a:schemeClr val="bg1"/>
              </a:solidFill>
            </a:endParaRPr>
          </a:p>
        </p:txBody>
      </p:sp>
    </p:spTree>
    <p:extLst>
      <p:ext uri="{BB962C8B-B14F-4D97-AF65-F5344CB8AC3E}">
        <p14:creationId xmlns:p14="http://schemas.microsoft.com/office/powerpoint/2010/main" val="13613480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3"/>
          <p:cNvSpPr>
            <a:spLocks noChangeArrowheads="1"/>
          </p:cNvSpPr>
          <p:nvPr userDrawn="1"/>
        </p:nvSpPr>
        <p:spPr bwMode="auto">
          <a:xfrm>
            <a:off x="4453053" y="6514596"/>
            <a:ext cx="237893" cy="184666"/>
          </a:xfrm>
          <a:prstGeom prst="rect">
            <a:avLst/>
          </a:prstGeom>
          <a:noFill/>
          <a:ln w="9525">
            <a:noFill/>
            <a:miter lim="800000"/>
            <a:headEnd/>
            <a:tailEnd/>
          </a:ln>
          <a:effectLst/>
        </p:spPr>
        <p:txBody>
          <a:bodyPr wrap="square" lIns="0" tIns="0" rIns="0" bIns="0">
            <a:spAutoFit/>
          </a:bodyPr>
          <a:lstStyle/>
          <a:p>
            <a:pPr>
              <a:lnSpc>
                <a:spcPct val="100000"/>
              </a:lnSpc>
              <a:spcBef>
                <a:spcPct val="0"/>
              </a:spcBef>
              <a:buClrTx/>
              <a:tabLst>
                <a:tab pos="450850" algn="l"/>
              </a:tabLst>
              <a:defRPr/>
            </a:pPr>
            <a:fld id="{23986C6D-762C-4431-8B06-52AE591299BE}" type="slidenum">
              <a:rPr lang="en-US" sz="1200" b="1" smtClean="0">
                <a:solidFill>
                  <a:schemeClr val="bg1"/>
                </a:solidFill>
              </a:rPr>
              <a:pPr>
                <a:lnSpc>
                  <a:spcPct val="100000"/>
                </a:lnSpc>
                <a:spcBef>
                  <a:spcPct val="0"/>
                </a:spcBef>
                <a:buClrTx/>
                <a:tabLst>
                  <a:tab pos="450850" algn="l"/>
                </a:tabLst>
                <a:defRPr/>
              </a:pPr>
              <a:t>‹#›</a:t>
            </a:fld>
            <a:r>
              <a:rPr lang="en-US" sz="1200" b="1" dirty="0" smtClean="0">
                <a:solidFill>
                  <a:schemeClr val="bg1"/>
                </a:solidFill>
              </a:rPr>
              <a:t>	</a:t>
            </a:r>
            <a:endParaRPr lang="en-US" sz="1200" b="1" dirty="0">
              <a:solidFill>
                <a:schemeClr val="bg1"/>
              </a:solidFill>
            </a:endParaRPr>
          </a:p>
        </p:txBody>
      </p:sp>
    </p:spTree>
    <p:extLst>
      <p:ext uri="{BB962C8B-B14F-4D97-AF65-F5344CB8AC3E}">
        <p14:creationId xmlns:p14="http://schemas.microsoft.com/office/powerpoint/2010/main" val="2751120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3"/>
          <p:cNvSpPr>
            <a:spLocks noChangeArrowheads="1"/>
          </p:cNvSpPr>
          <p:nvPr userDrawn="1"/>
        </p:nvSpPr>
        <p:spPr bwMode="auto">
          <a:xfrm>
            <a:off x="4453053" y="6514596"/>
            <a:ext cx="237893" cy="184666"/>
          </a:xfrm>
          <a:prstGeom prst="rect">
            <a:avLst/>
          </a:prstGeom>
          <a:noFill/>
          <a:ln w="9525">
            <a:noFill/>
            <a:miter lim="800000"/>
            <a:headEnd/>
            <a:tailEnd/>
          </a:ln>
          <a:effectLst/>
        </p:spPr>
        <p:txBody>
          <a:bodyPr wrap="square" lIns="0" tIns="0" rIns="0" bIns="0">
            <a:spAutoFit/>
          </a:bodyPr>
          <a:lstStyle/>
          <a:p>
            <a:pPr>
              <a:lnSpc>
                <a:spcPct val="100000"/>
              </a:lnSpc>
              <a:spcBef>
                <a:spcPct val="0"/>
              </a:spcBef>
              <a:buClrTx/>
              <a:tabLst>
                <a:tab pos="450850" algn="l"/>
              </a:tabLst>
              <a:defRPr/>
            </a:pPr>
            <a:fld id="{23986C6D-762C-4431-8B06-52AE591299BE}" type="slidenum">
              <a:rPr lang="en-US" sz="1200" b="1" smtClean="0">
                <a:solidFill>
                  <a:schemeClr val="bg1"/>
                </a:solidFill>
              </a:rPr>
              <a:pPr>
                <a:lnSpc>
                  <a:spcPct val="100000"/>
                </a:lnSpc>
                <a:spcBef>
                  <a:spcPct val="0"/>
                </a:spcBef>
                <a:buClrTx/>
                <a:tabLst>
                  <a:tab pos="450850" algn="l"/>
                </a:tabLst>
                <a:defRPr/>
              </a:pPr>
              <a:t>‹#›</a:t>
            </a:fld>
            <a:r>
              <a:rPr lang="en-US" sz="1200" b="1" dirty="0" smtClean="0">
                <a:solidFill>
                  <a:schemeClr val="bg1"/>
                </a:solidFill>
              </a:rPr>
              <a:t>	</a:t>
            </a:r>
            <a:endParaRPr lang="en-US" sz="1200" b="1" dirty="0">
              <a:solidFill>
                <a:schemeClr val="bg1"/>
              </a:solidFill>
            </a:endParaRPr>
          </a:p>
        </p:txBody>
      </p:sp>
    </p:spTree>
    <p:extLst>
      <p:ext uri="{BB962C8B-B14F-4D97-AF65-F5344CB8AC3E}">
        <p14:creationId xmlns:p14="http://schemas.microsoft.com/office/powerpoint/2010/main" val="3666326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3"/>
          <p:cNvSpPr>
            <a:spLocks noChangeArrowheads="1"/>
          </p:cNvSpPr>
          <p:nvPr userDrawn="1"/>
        </p:nvSpPr>
        <p:spPr bwMode="auto">
          <a:xfrm>
            <a:off x="4453053" y="6514596"/>
            <a:ext cx="237893" cy="184666"/>
          </a:xfrm>
          <a:prstGeom prst="rect">
            <a:avLst/>
          </a:prstGeom>
          <a:noFill/>
          <a:ln w="9525">
            <a:noFill/>
            <a:miter lim="800000"/>
            <a:headEnd/>
            <a:tailEnd/>
          </a:ln>
          <a:effectLst/>
        </p:spPr>
        <p:txBody>
          <a:bodyPr wrap="square" lIns="0" tIns="0" rIns="0" bIns="0">
            <a:spAutoFit/>
          </a:bodyPr>
          <a:lstStyle/>
          <a:p>
            <a:pPr>
              <a:lnSpc>
                <a:spcPct val="100000"/>
              </a:lnSpc>
              <a:spcBef>
                <a:spcPct val="0"/>
              </a:spcBef>
              <a:buClrTx/>
              <a:tabLst>
                <a:tab pos="450850" algn="l"/>
              </a:tabLst>
              <a:defRPr/>
            </a:pPr>
            <a:fld id="{23986C6D-762C-4431-8B06-52AE591299BE}" type="slidenum">
              <a:rPr lang="en-US" sz="1200" b="1" smtClean="0">
                <a:solidFill>
                  <a:schemeClr val="bg1"/>
                </a:solidFill>
              </a:rPr>
              <a:pPr>
                <a:lnSpc>
                  <a:spcPct val="100000"/>
                </a:lnSpc>
                <a:spcBef>
                  <a:spcPct val="0"/>
                </a:spcBef>
                <a:buClrTx/>
                <a:tabLst>
                  <a:tab pos="450850" algn="l"/>
                </a:tabLst>
                <a:defRPr/>
              </a:pPr>
              <a:t>‹#›</a:t>
            </a:fld>
            <a:r>
              <a:rPr lang="en-US" sz="1200" b="1" dirty="0" smtClean="0">
                <a:solidFill>
                  <a:schemeClr val="bg1"/>
                </a:solidFill>
              </a:rPr>
              <a:t>	</a:t>
            </a:r>
            <a:endParaRPr lang="en-US" sz="1200" b="1" dirty="0">
              <a:solidFill>
                <a:schemeClr val="bg1"/>
              </a:solidFill>
            </a:endParaRPr>
          </a:p>
        </p:txBody>
      </p:sp>
    </p:spTree>
    <p:extLst>
      <p:ext uri="{BB962C8B-B14F-4D97-AF65-F5344CB8AC3E}">
        <p14:creationId xmlns:p14="http://schemas.microsoft.com/office/powerpoint/2010/main" val="3780035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3"/>
          <p:cNvSpPr>
            <a:spLocks noChangeArrowheads="1"/>
          </p:cNvSpPr>
          <p:nvPr userDrawn="1"/>
        </p:nvSpPr>
        <p:spPr bwMode="auto">
          <a:xfrm>
            <a:off x="4453053" y="6514596"/>
            <a:ext cx="237893" cy="184666"/>
          </a:xfrm>
          <a:prstGeom prst="rect">
            <a:avLst/>
          </a:prstGeom>
          <a:noFill/>
          <a:ln w="9525">
            <a:noFill/>
            <a:miter lim="800000"/>
            <a:headEnd/>
            <a:tailEnd/>
          </a:ln>
          <a:effectLst/>
        </p:spPr>
        <p:txBody>
          <a:bodyPr wrap="square" lIns="0" tIns="0" rIns="0" bIns="0">
            <a:spAutoFit/>
          </a:bodyPr>
          <a:lstStyle/>
          <a:p>
            <a:pPr>
              <a:lnSpc>
                <a:spcPct val="100000"/>
              </a:lnSpc>
              <a:spcBef>
                <a:spcPct val="0"/>
              </a:spcBef>
              <a:buClrTx/>
              <a:tabLst>
                <a:tab pos="450850" algn="l"/>
              </a:tabLst>
              <a:defRPr/>
            </a:pPr>
            <a:fld id="{23986C6D-762C-4431-8B06-52AE591299BE}" type="slidenum">
              <a:rPr lang="en-US" sz="1200" b="1" smtClean="0">
                <a:solidFill>
                  <a:schemeClr val="bg1"/>
                </a:solidFill>
              </a:rPr>
              <a:pPr>
                <a:lnSpc>
                  <a:spcPct val="100000"/>
                </a:lnSpc>
                <a:spcBef>
                  <a:spcPct val="0"/>
                </a:spcBef>
                <a:buClrTx/>
                <a:tabLst>
                  <a:tab pos="450850" algn="l"/>
                </a:tabLst>
                <a:defRPr/>
              </a:pPr>
              <a:t>‹#›</a:t>
            </a:fld>
            <a:r>
              <a:rPr lang="en-US" sz="1200" b="1" dirty="0" smtClean="0">
                <a:solidFill>
                  <a:schemeClr val="bg1"/>
                </a:solidFill>
              </a:rPr>
              <a:t>	</a:t>
            </a:r>
            <a:endParaRPr lang="en-US" sz="1200" b="1" dirty="0">
              <a:solidFill>
                <a:schemeClr val="bg1"/>
              </a:solidFill>
            </a:endParaRPr>
          </a:p>
        </p:txBody>
      </p:sp>
    </p:spTree>
    <p:extLst>
      <p:ext uri="{BB962C8B-B14F-4D97-AF65-F5344CB8AC3E}">
        <p14:creationId xmlns:p14="http://schemas.microsoft.com/office/powerpoint/2010/main" val="422852834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Text Box 5"/>
          <p:cNvSpPr txBox="1">
            <a:spLocks noChangeArrowheads="1"/>
          </p:cNvSpPr>
          <p:nvPr userDrawn="1"/>
        </p:nvSpPr>
        <p:spPr bwMode="auto">
          <a:xfrm>
            <a:off x="228600" y="6381750"/>
            <a:ext cx="43434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anchor="ct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nSpc>
                <a:spcPts val="800"/>
              </a:lnSpc>
            </a:pPr>
            <a:endParaRPr lang="en-US" sz="800">
              <a:solidFill>
                <a:srgbClr val="FFFFFF"/>
              </a:solidFill>
            </a:endParaRPr>
          </a:p>
          <a:p>
            <a:pPr>
              <a:lnSpc>
                <a:spcPts val="800"/>
              </a:lnSpc>
            </a:pPr>
            <a:endParaRPr lang="en-US" sz="800">
              <a:solidFill>
                <a:srgbClr val="FFFFFF"/>
              </a:solidFill>
            </a:endParaRPr>
          </a:p>
          <a:p>
            <a:pPr>
              <a:lnSpc>
                <a:spcPts val="800"/>
              </a:lnSpc>
            </a:pPr>
            <a:r>
              <a:rPr lang="en-US" sz="1400" b="1" i="1">
                <a:solidFill>
                  <a:srgbClr val="FFFFFF"/>
                </a:solidFill>
                <a:latin typeface="Times New Roman" pitchFamily="18" charset="0"/>
              </a:rPr>
              <a:t>Irfan Ali</a:t>
            </a:r>
            <a:endParaRPr lang="en-US" sz="1200" b="1">
              <a:solidFill>
                <a:srgbClr val="FFFFFF"/>
              </a:solidFill>
            </a:endParaRPr>
          </a:p>
        </p:txBody>
      </p:sp>
      <p:sp>
        <p:nvSpPr>
          <p:cNvPr id="1027" name="Rectangle 6"/>
          <p:cNvSpPr>
            <a:spLocks noGrp="1" noChangeArrowheads="1"/>
          </p:cNvSpPr>
          <p:nvPr>
            <p:ph type="title"/>
          </p:nvPr>
        </p:nvSpPr>
        <p:spPr bwMode="auto">
          <a:xfrm>
            <a:off x="190500" y="190500"/>
            <a:ext cx="6896100"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7"/>
          <p:cNvSpPr>
            <a:spLocks noGrp="1" noChangeArrowheads="1"/>
          </p:cNvSpPr>
          <p:nvPr>
            <p:ph type="body" idx="1"/>
          </p:nvPr>
        </p:nvSpPr>
        <p:spPr bwMode="auto">
          <a:xfrm>
            <a:off x="190500" y="1143000"/>
            <a:ext cx="8763000" cy="5154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9" name="Rectangle 9"/>
          <p:cNvSpPr>
            <a:spLocks noChangeArrowheads="1"/>
          </p:cNvSpPr>
          <p:nvPr/>
        </p:nvSpPr>
        <p:spPr bwMode="auto">
          <a:xfrm>
            <a:off x="3789363" y="6534150"/>
            <a:ext cx="2133600"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ctr" eaLnBrk="0" hangingPunct="0"/>
            <a:fld id="{A527A0C2-82F8-4C50-BF32-40BB63693641}" type="slidenum">
              <a:rPr lang="en-US" sz="1200" b="1">
                <a:solidFill>
                  <a:schemeClr val="bg1"/>
                </a:solidFill>
              </a:rPr>
              <a:pPr algn="ctr" eaLnBrk="0" hangingPunct="0"/>
              <a:t>‹#›</a:t>
            </a:fld>
            <a:endParaRPr lang="en-US" sz="1200" b="1">
              <a:solidFill>
                <a:schemeClr val="bg1"/>
              </a:solidFill>
            </a:endParaRPr>
          </a:p>
        </p:txBody>
      </p:sp>
      <p:sp>
        <p:nvSpPr>
          <p:cNvPr id="2" name="Rectangle 1"/>
          <p:cNvSpPr/>
          <p:nvPr userDrawn="1"/>
        </p:nvSpPr>
        <p:spPr>
          <a:xfrm>
            <a:off x="0" y="6324600"/>
            <a:ext cx="9144000" cy="533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b="1" i="1" dirty="0">
              <a:latin typeface="Palatino Linotype" pitchFamily="18" charset="0"/>
            </a:endParaRPr>
          </a:p>
        </p:txBody>
      </p:sp>
    </p:spTree>
  </p:cSld>
  <p:clrMap bg1="lt1" tx1="dk1" bg2="lt2" tx2="dk2" accent1="accent1" accent2="accent2" accent3="accent3" accent4="accent4" accent5="accent5" accent6="accent6" hlink="hlink" folHlink="folHlink"/>
  <p:sldLayoutIdLst>
    <p:sldLayoutId id="2147483744"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rtl="0" eaLnBrk="0" fontAlgn="base" hangingPunct="0">
        <a:spcBef>
          <a:spcPct val="0"/>
        </a:spcBef>
        <a:spcAft>
          <a:spcPct val="0"/>
        </a:spcAft>
        <a:defRPr sz="2400">
          <a:solidFill>
            <a:schemeClr val="tx2"/>
          </a:solidFill>
          <a:latin typeface="Calibri"/>
          <a:ea typeface="+mj-ea"/>
          <a:cs typeface="Calibri"/>
        </a:defRPr>
      </a:lvl1pPr>
      <a:lvl2pPr algn="l" rtl="0" eaLnBrk="0" fontAlgn="base" hangingPunct="0">
        <a:spcBef>
          <a:spcPct val="0"/>
        </a:spcBef>
        <a:spcAft>
          <a:spcPct val="0"/>
        </a:spcAft>
        <a:defRPr sz="2400">
          <a:solidFill>
            <a:schemeClr val="tx2"/>
          </a:solidFill>
          <a:latin typeface="Arial" pitchFamily="34" charset="0"/>
          <a:cs typeface="Arial" pitchFamily="34" charset="0"/>
        </a:defRPr>
      </a:lvl2pPr>
      <a:lvl3pPr algn="l" rtl="0" eaLnBrk="0" fontAlgn="base" hangingPunct="0">
        <a:spcBef>
          <a:spcPct val="0"/>
        </a:spcBef>
        <a:spcAft>
          <a:spcPct val="0"/>
        </a:spcAft>
        <a:defRPr sz="2400">
          <a:solidFill>
            <a:schemeClr val="tx2"/>
          </a:solidFill>
          <a:latin typeface="Arial" pitchFamily="34" charset="0"/>
          <a:cs typeface="Arial" pitchFamily="34" charset="0"/>
        </a:defRPr>
      </a:lvl3pPr>
      <a:lvl4pPr algn="l" rtl="0" eaLnBrk="0" fontAlgn="base" hangingPunct="0">
        <a:spcBef>
          <a:spcPct val="0"/>
        </a:spcBef>
        <a:spcAft>
          <a:spcPct val="0"/>
        </a:spcAft>
        <a:defRPr sz="2400">
          <a:solidFill>
            <a:schemeClr val="tx2"/>
          </a:solidFill>
          <a:latin typeface="Arial" pitchFamily="34" charset="0"/>
          <a:cs typeface="Arial" pitchFamily="34" charset="0"/>
        </a:defRPr>
      </a:lvl4pPr>
      <a:lvl5pPr algn="l" rtl="0" eaLnBrk="0" fontAlgn="base" hangingPunct="0">
        <a:spcBef>
          <a:spcPct val="0"/>
        </a:spcBef>
        <a:spcAft>
          <a:spcPct val="0"/>
        </a:spcAft>
        <a:defRPr sz="2400">
          <a:solidFill>
            <a:schemeClr val="tx2"/>
          </a:solidFill>
          <a:latin typeface="Arial" pitchFamily="34" charset="0"/>
          <a:cs typeface="Arial" pitchFamily="34" charset="0"/>
        </a:defRPr>
      </a:lvl5pPr>
      <a:lvl6pPr marL="457200" algn="l" rtl="0" fontAlgn="base">
        <a:spcBef>
          <a:spcPct val="0"/>
        </a:spcBef>
        <a:spcAft>
          <a:spcPct val="0"/>
        </a:spcAft>
        <a:defRPr sz="2400">
          <a:solidFill>
            <a:schemeClr val="tx2"/>
          </a:solidFill>
          <a:latin typeface="Arial" pitchFamily="34" charset="0"/>
          <a:cs typeface="Arial" pitchFamily="34" charset="0"/>
        </a:defRPr>
      </a:lvl6pPr>
      <a:lvl7pPr marL="914400" algn="l" rtl="0" fontAlgn="base">
        <a:spcBef>
          <a:spcPct val="0"/>
        </a:spcBef>
        <a:spcAft>
          <a:spcPct val="0"/>
        </a:spcAft>
        <a:defRPr sz="2400">
          <a:solidFill>
            <a:schemeClr val="tx2"/>
          </a:solidFill>
          <a:latin typeface="Arial" pitchFamily="34" charset="0"/>
          <a:cs typeface="Arial" pitchFamily="34" charset="0"/>
        </a:defRPr>
      </a:lvl7pPr>
      <a:lvl8pPr marL="1371600" algn="l" rtl="0" fontAlgn="base">
        <a:spcBef>
          <a:spcPct val="0"/>
        </a:spcBef>
        <a:spcAft>
          <a:spcPct val="0"/>
        </a:spcAft>
        <a:defRPr sz="2400">
          <a:solidFill>
            <a:schemeClr val="tx2"/>
          </a:solidFill>
          <a:latin typeface="Arial" pitchFamily="34" charset="0"/>
          <a:cs typeface="Arial" pitchFamily="34" charset="0"/>
        </a:defRPr>
      </a:lvl8pPr>
      <a:lvl9pPr marL="1828800" algn="l" rtl="0" fontAlgn="base">
        <a:spcBef>
          <a:spcPct val="0"/>
        </a:spcBef>
        <a:spcAft>
          <a:spcPct val="0"/>
        </a:spcAft>
        <a:defRPr sz="2400">
          <a:solidFill>
            <a:schemeClr val="tx2"/>
          </a:solidFill>
          <a:latin typeface="Arial" pitchFamily="34" charset="0"/>
          <a:cs typeface="Arial" pitchFamily="34" charset="0"/>
        </a:defRPr>
      </a:lvl9pPr>
    </p:titleStyle>
    <p:bodyStyle>
      <a:lvl1pPr marL="342900" indent="-342900" algn="l" rtl="0" eaLnBrk="0" fontAlgn="base" hangingPunct="0">
        <a:spcBef>
          <a:spcPct val="20000"/>
        </a:spcBef>
        <a:spcAft>
          <a:spcPct val="0"/>
        </a:spcAft>
        <a:buChar char="•"/>
        <a:defRPr sz="2400" b="0">
          <a:solidFill>
            <a:schemeClr val="tx1"/>
          </a:solidFill>
          <a:latin typeface="Calibri"/>
          <a:ea typeface="+mn-ea"/>
          <a:cs typeface="Calibri"/>
        </a:defRPr>
      </a:lvl1pPr>
      <a:lvl2pPr marL="742950" indent="-285750" algn="l" rtl="0" eaLnBrk="0" fontAlgn="base" hangingPunct="0">
        <a:spcBef>
          <a:spcPct val="20000"/>
        </a:spcBef>
        <a:spcAft>
          <a:spcPct val="0"/>
        </a:spcAft>
        <a:buSzPct val="75000"/>
        <a:buFont typeface="Wingdings" pitchFamily="2" charset="2"/>
        <a:buChar char="Ø"/>
        <a:defRPr sz="2400" b="0">
          <a:solidFill>
            <a:schemeClr val="tx1"/>
          </a:solidFill>
          <a:latin typeface="Calibri"/>
          <a:cs typeface="Calibri"/>
        </a:defRPr>
      </a:lvl2pPr>
      <a:lvl3pPr marL="1143000" indent="-228600" algn="l" rtl="0" eaLnBrk="0" fontAlgn="base" hangingPunct="0">
        <a:spcBef>
          <a:spcPct val="20000"/>
        </a:spcBef>
        <a:spcAft>
          <a:spcPct val="0"/>
        </a:spcAft>
        <a:buChar char="•"/>
        <a:defRPr sz="2000" b="0">
          <a:solidFill>
            <a:schemeClr val="tx1"/>
          </a:solidFill>
          <a:latin typeface="Calibri"/>
          <a:cs typeface="Calibri"/>
        </a:defRPr>
      </a:lvl3pPr>
      <a:lvl4pPr marL="1600200" indent="-228600" algn="l" rtl="0" eaLnBrk="0" fontAlgn="base" hangingPunct="0">
        <a:spcBef>
          <a:spcPct val="20000"/>
        </a:spcBef>
        <a:spcAft>
          <a:spcPct val="0"/>
        </a:spcAft>
        <a:buChar char="•"/>
        <a:defRPr sz="2000" b="0">
          <a:solidFill>
            <a:schemeClr val="tx1"/>
          </a:solidFill>
          <a:latin typeface="Calibri"/>
          <a:cs typeface="Calibri"/>
        </a:defRPr>
      </a:lvl4pPr>
      <a:lvl5pPr marL="2057400" indent="-228600" algn="l" rtl="0" eaLnBrk="0" fontAlgn="base" hangingPunct="0">
        <a:spcBef>
          <a:spcPct val="20000"/>
        </a:spcBef>
        <a:spcAft>
          <a:spcPct val="0"/>
        </a:spcAft>
        <a:buChar char="•"/>
        <a:defRPr sz="1600" b="0">
          <a:solidFill>
            <a:schemeClr val="tx1"/>
          </a:solidFill>
          <a:latin typeface="Calibri"/>
          <a:cs typeface="Calibri"/>
        </a:defRPr>
      </a:lvl5pPr>
      <a:lvl6pPr marL="2514600" indent="-228600" algn="l" rtl="0" fontAlgn="base">
        <a:spcBef>
          <a:spcPct val="20000"/>
        </a:spcBef>
        <a:spcAft>
          <a:spcPct val="0"/>
        </a:spcAft>
        <a:buChar char="•"/>
        <a:defRPr sz="1600">
          <a:solidFill>
            <a:schemeClr val="tx1"/>
          </a:solidFill>
          <a:latin typeface="+mn-lt"/>
          <a:cs typeface="+mn-cs"/>
        </a:defRPr>
      </a:lvl6pPr>
      <a:lvl7pPr marL="2971800" indent="-228600" algn="l" rtl="0" fontAlgn="base">
        <a:spcBef>
          <a:spcPct val="20000"/>
        </a:spcBef>
        <a:spcAft>
          <a:spcPct val="0"/>
        </a:spcAft>
        <a:buChar char="•"/>
        <a:defRPr sz="1600">
          <a:solidFill>
            <a:schemeClr val="tx1"/>
          </a:solidFill>
          <a:latin typeface="+mn-lt"/>
          <a:cs typeface="+mn-cs"/>
        </a:defRPr>
      </a:lvl7pPr>
      <a:lvl8pPr marL="3429000" indent="-228600" algn="l" rtl="0" fontAlgn="base">
        <a:spcBef>
          <a:spcPct val="20000"/>
        </a:spcBef>
        <a:spcAft>
          <a:spcPct val="0"/>
        </a:spcAft>
        <a:buChar char="•"/>
        <a:defRPr sz="1600">
          <a:solidFill>
            <a:schemeClr val="tx1"/>
          </a:solidFill>
          <a:latin typeface="+mn-lt"/>
          <a:cs typeface="+mn-cs"/>
        </a:defRPr>
      </a:lvl8pPr>
      <a:lvl9pPr marL="3886200" indent="-228600" algn="l" rtl="0" fontAlgn="base">
        <a:spcBef>
          <a:spcPct val="20000"/>
        </a:spcBef>
        <a:spcAft>
          <a:spcPct val="0"/>
        </a:spcAft>
        <a:buChar char="•"/>
        <a:defRPr sz="16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2.xml.rels><?xml version="1.0" encoding="UTF-8" standalone="yes"?>
<Relationships xmlns="http://schemas.openxmlformats.org/package/2006/relationships"><Relationship Id="rId3" Type="http://schemas.openxmlformats.org/officeDocument/2006/relationships/image" Target="../media/image32.wmf"/><Relationship Id="rId4" Type="http://schemas.openxmlformats.org/officeDocument/2006/relationships/image" Target="../media/image33.wmf"/><Relationship Id="rId5" Type="http://schemas.openxmlformats.org/officeDocument/2006/relationships/image" Target="../media/image34.wmf"/><Relationship Id="rId6" Type="http://schemas.openxmlformats.org/officeDocument/2006/relationships/image" Target="../media/image35.wmf"/><Relationship Id="rId1" Type="http://schemas.openxmlformats.org/officeDocument/2006/relationships/slideLayout" Target="../slideLayouts/slideLayout7.xml"/><Relationship Id="rId2" Type="http://schemas.openxmlformats.org/officeDocument/2006/relationships/image" Target="../media/image31.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8.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Centers: Topology, Traffic and Routing</a:t>
            </a:r>
            <a:endParaRPr lang="en-US" dirty="0"/>
          </a:p>
        </p:txBody>
      </p:sp>
      <p:sp>
        <p:nvSpPr>
          <p:cNvPr id="3" name="Subtitle 2"/>
          <p:cNvSpPr>
            <a:spLocks noGrp="1"/>
          </p:cNvSpPr>
          <p:nvPr>
            <p:ph type="subTitle" idx="1"/>
          </p:nvPr>
        </p:nvSpPr>
        <p:spPr/>
        <p:txBody>
          <a:bodyPr/>
          <a:lstStyle/>
          <a:p>
            <a:pPr>
              <a:buNone/>
            </a:pPr>
            <a:r>
              <a:rPr lang="en-US" altLang="ja-JP" i="1" dirty="0">
                <a:solidFill>
                  <a:srgbClr val="000000"/>
                </a:solidFill>
                <a:latin typeface="Times New Roman" pitchFamily="18" charset="0"/>
                <a:cs typeface="Times New Roman" pitchFamily="18" charset="0"/>
              </a:rPr>
              <a:t>Irfan </a:t>
            </a:r>
            <a:r>
              <a:rPr lang="en-US" altLang="ja-JP" i="1" dirty="0" smtClean="0">
                <a:solidFill>
                  <a:srgbClr val="000000"/>
                </a:solidFill>
                <a:latin typeface="Times New Roman" pitchFamily="18" charset="0"/>
                <a:cs typeface="Times New Roman" pitchFamily="18" charset="0"/>
              </a:rPr>
              <a:t>Ali</a:t>
            </a:r>
          </a:p>
          <a:p>
            <a:pPr>
              <a:buNone/>
            </a:pPr>
            <a:endParaRPr lang="en-US" altLang="ja-JP" i="1" dirty="0" smtClean="0">
              <a:solidFill>
                <a:srgbClr val="000000"/>
              </a:solidFill>
              <a:latin typeface="Times New Roman" pitchFamily="18" charset="0"/>
              <a:cs typeface="Times New Roman" pitchFamily="18" charset="0"/>
            </a:endParaRPr>
          </a:p>
          <a:p>
            <a:pPr>
              <a:buNone/>
            </a:pPr>
            <a:r>
              <a:rPr lang="en-US" altLang="ja-JP" sz="2400" dirty="0" smtClean="0">
                <a:solidFill>
                  <a:srgbClr val="000000"/>
                </a:solidFill>
                <a:latin typeface="Times New Roman" pitchFamily="18" charset="0"/>
                <a:cs typeface="Times New Roman" pitchFamily="18" charset="0"/>
              </a:rPr>
              <a:t>Application of SDN to Data Center Networks</a:t>
            </a:r>
            <a:endParaRPr lang="en-US" altLang="ja-JP" sz="2400" dirty="0" smtClean="0">
              <a:solidFill>
                <a:srgbClr val="000000"/>
              </a:solidFill>
              <a:latin typeface="Times New Roman" pitchFamily="18" charset="0"/>
              <a:cs typeface="Times New Roman" pitchFamily="18" charset="0"/>
            </a:endParaRPr>
          </a:p>
          <a:p>
            <a:pPr>
              <a:buNone/>
            </a:pPr>
            <a:endParaRPr lang="en-US" altLang="ja-JP" i="1" dirty="0">
              <a:solidFill>
                <a:srgbClr val="000000"/>
              </a:solidFill>
              <a:latin typeface="Times New Roman" pitchFamily="18" charset="0"/>
              <a:cs typeface="Times New Roman" pitchFamily="18" charset="0"/>
            </a:endParaRPr>
          </a:p>
          <a:p>
            <a:pPr>
              <a:buNone/>
            </a:pPr>
            <a:r>
              <a:rPr lang="en-US" altLang="ja-JP" sz="2000" dirty="0" smtClean="0">
                <a:solidFill>
                  <a:srgbClr val="000000"/>
                </a:solidFill>
                <a:latin typeface="Times New Roman" pitchFamily="18" charset="0"/>
                <a:cs typeface="Times New Roman" pitchFamily="18" charset="0"/>
              </a:rPr>
              <a:t>Slides adapted </a:t>
            </a:r>
            <a:r>
              <a:rPr lang="en-US" altLang="ja-JP" sz="2000" dirty="0" smtClean="0">
                <a:solidFill>
                  <a:srgbClr val="000000"/>
                </a:solidFill>
                <a:latin typeface="Times New Roman" pitchFamily="18" charset="0"/>
                <a:cs typeface="Times New Roman" pitchFamily="18" charset="0"/>
              </a:rPr>
              <a:t>Ankit </a:t>
            </a:r>
            <a:r>
              <a:rPr lang="en-US" altLang="ja-JP" sz="2000" dirty="0" err="1" smtClean="0">
                <a:solidFill>
                  <a:srgbClr val="000000"/>
                </a:solidFill>
                <a:latin typeface="Times New Roman" pitchFamily="18" charset="0"/>
                <a:cs typeface="Times New Roman" pitchFamily="18" charset="0"/>
              </a:rPr>
              <a:t>Singla</a:t>
            </a:r>
            <a:r>
              <a:rPr lang="en-US" altLang="ja-JP" sz="2000" dirty="0">
                <a:solidFill>
                  <a:srgbClr val="000000"/>
                </a:solidFill>
                <a:latin typeface="Times New Roman" pitchFamily="18" charset="0"/>
                <a:cs typeface="Times New Roman" pitchFamily="18" charset="0"/>
              </a:rPr>
              <a:t>, Hakim </a:t>
            </a:r>
            <a:r>
              <a:rPr lang="en-US" altLang="ja-JP" sz="2000" dirty="0" smtClean="0">
                <a:solidFill>
                  <a:srgbClr val="000000"/>
                </a:solidFill>
                <a:latin typeface="Times New Roman" pitchFamily="18" charset="0"/>
                <a:cs typeface="Times New Roman" pitchFamily="18" charset="0"/>
              </a:rPr>
              <a:t>Weatherspoon &amp;</a:t>
            </a:r>
            <a:endParaRPr lang="en-US" altLang="ja-JP" sz="2000" dirty="0">
              <a:solidFill>
                <a:srgbClr val="000000"/>
              </a:solidFill>
              <a:latin typeface="Times New Roman" pitchFamily="18" charset="0"/>
              <a:cs typeface="Times New Roman" pitchFamily="18" charset="0"/>
            </a:endParaRPr>
          </a:p>
          <a:p>
            <a:pPr>
              <a:buNone/>
            </a:pPr>
            <a:r>
              <a:rPr lang="en-US" altLang="ja-JP" sz="2000" dirty="0" smtClean="0">
                <a:solidFill>
                  <a:srgbClr val="000000"/>
                </a:solidFill>
                <a:latin typeface="Times New Roman" pitchFamily="18" charset="0"/>
                <a:cs typeface="Times New Roman" pitchFamily="18" charset="0"/>
              </a:rPr>
              <a:t>other sources on Internet</a:t>
            </a:r>
            <a:r>
              <a:rPr lang="en-US" altLang="ja-JP" sz="2000" dirty="0">
                <a:solidFill>
                  <a:srgbClr val="000000"/>
                </a:solidFill>
              </a:rPr>
              <a:t/>
            </a:r>
            <a:br>
              <a:rPr lang="en-US" altLang="ja-JP" sz="2000" dirty="0">
                <a:solidFill>
                  <a:srgbClr val="000000"/>
                </a:solidFill>
              </a:rPr>
            </a:br>
            <a:endParaRPr lang="ja-JP" altLang="en-US" sz="2000" dirty="0"/>
          </a:p>
          <a:p>
            <a:pPr>
              <a:buNone/>
            </a:pPr>
            <a:endParaRPr lang="en-US" dirty="0"/>
          </a:p>
        </p:txBody>
      </p:sp>
    </p:spTree>
    <p:extLst>
      <p:ext uri="{BB962C8B-B14F-4D97-AF65-F5344CB8AC3E}">
        <p14:creationId xmlns:p14="http://schemas.microsoft.com/office/powerpoint/2010/main" val="18195073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04" y="914400"/>
            <a:ext cx="9144000" cy="4983186"/>
          </a:xfrm>
          <a:prstGeom prst="rect">
            <a:avLst/>
          </a:prstGeom>
        </p:spPr>
      </p:pic>
    </p:spTree>
    <p:extLst>
      <p:ext uri="{BB962C8B-B14F-4D97-AF65-F5344CB8AC3E}">
        <p14:creationId xmlns:p14="http://schemas.microsoft.com/office/powerpoint/2010/main" val="9138977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52" y="762000"/>
            <a:ext cx="9144000" cy="5020816"/>
          </a:xfrm>
          <a:prstGeom prst="rect">
            <a:avLst/>
          </a:prstGeom>
        </p:spPr>
      </p:pic>
    </p:spTree>
    <p:extLst>
      <p:ext uri="{BB962C8B-B14F-4D97-AF65-F5344CB8AC3E}">
        <p14:creationId xmlns:p14="http://schemas.microsoft.com/office/powerpoint/2010/main" val="672067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0"/>
            <a:ext cx="4978400" cy="31242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419600"/>
            <a:ext cx="9144000" cy="129032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3276600"/>
            <a:ext cx="8089900" cy="838200"/>
          </a:xfrm>
          <a:prstGeom prst="rect">
            <a:avLst/>
          </a:prstGeom>
        </p:spPr>
      </p:pic>
    </p:spTree>
    <p:extLst>
      <p:ext uri="{BB962C8B-B14F-4D97-AF65-F5344CB8AC3E}">
        <p14:creationId xmlns:p14="http://schemas.microsoft.com/office/powerpoint/2010/main" val="15196598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38200"/>
            <a:ext cx="9144000" cy="4978727"/>
          </a:xfrm>
          <a:prstGeom prst="rect">
            <a:avLst/>
          </a:prstGeom>
        </p:spPr>
      </p:pic>
    </p:spTree>
    <p:extLst>
      <p:ext uri="{BB962C8B-B14F-4D97-AF65-F5344CB8AC3E}">
        <p14:creationId xmlns:p14="http://schemas.microsoft.com/office/powerpoint/2010/main" val="6123766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533400"/>
            <a:ext cx="9144000" cy="4821916"/>
          </a:xfrm>
          <a:prstGeom prst="rect">
            <a:avLst/>
          </a:prstGeom>
        </p:spPr>
      </p:pic>
    </p:spTree>
    <p:extLst>
      <p:ext uri="{BB962C8B-B14F-4D97-AF65-F5344CB8AC3E}">
        <p14:creationId xmlns:p14="http://schemas.microsoft.com/office/powerpoint/2010/main" val="3600997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on Rack Locality</a:t>
            </a:r>
            <a:endParaRPr lang="en-US" dirty="0"/>
          </a:p>
        </p:txBody>
      </p:sp>
      <p:sp>
        <p:nvSpPr>
          <p:cNvPr id="3" name="Content Placeholder 2"/>
          <p:cNvSpPr>
            <a:spLocks noGrp="1"/>
          </p:cNvSpPr>
          <p:nvPr>
            <p:ph idx="1"/>
          </p:nvPr>
        </p:nvSpPr>
        <p:spPr/>
        <p:txBody>
          <a:bodyPr/>
          <a:lstStyle/>
          <a:p>
            <a:r>
              <a:rPr lang="en-US" dirty="0" smtClean="0"/>
              <a:t>Large traffic out of rack</a:t>
            </a:r>
          </a:p>
          <a:p>
            <a:r>
              <a:rPr lang="en-US" dirty="0" smtClean="0"/>
              <a:t>Applications and virtual machines migrate: Cannot make assumption that all traffic is within rack</a:t>
            </a:r>
          </a:p>
          <a:p>
            <a:endParaRPr lang="en-US" dirty="0"/>
          </a:p>
          <a:p>
            <a:endParaRPr lang="en-US" dirty="0" smtClean="0"/>
          </a:p>
          <a:p>
            <a:r>
              <a:rPr lang="en-US" sz="3600" dirty="0" smtClean="0"/>
              <a:t>Need to engineer network for high inter-rack traffic.</a:t>
            </a:r>
            <a:endParaRPr lang="en-US" sz="3600" dirty="0"/>
          </a:p>
        </p:txBody>
      </p:sp>
    </p:spTree>
    <p:extLst>
      <p:ext uri="{BB962C8B-B14F-4D97-AF65-F5344CB8AC3E}">
        <p14:creationId xmlns:p14="http://schemas.microsoft.com/office/powerpoint/2010/main" val="17779457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9600"/>
            <a:ext cx="9144000" cy="4908250"/>
          </a:xfrm>
          <a:prstGeom prst="rect">
            <a:avLst/>
          </a:prstGeom>
        </p:spPr>
      </p:pic>
    </p:spTree>
    <p:extLst>
      <p:ext uri="{BB962C8B-B14F-4D97-AF65-F5344CB8AC3E}">
        <p14:creationId xmlns:p14="http://schemas.microsoft.com/office/powerpoint/2010/main" val="3399900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39" y="762000"/>
            <a:ext cx="9144000" cy="4719484"/>
          </a:xfrm>
          <a:prstGeom prst="rect">
            <a:avLst/>
          </a:prstGeom>
        </p:spPr>
      </p:pic>
    </p:spTree>
    <p:extLst>
      <p:ext uri="{BB962C8B-B14F-4D97-AF65-F5344CB8AC3E}">
        <p14:creationId xmlns:p14="http://schemas.microsoft.com/office/powerpoint/2010/main" val="21024320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7200"/>
            <a:ext cx="9144000" cy="4831161"/>
          </a:xfrm>
          <a:prstGeom prst="rect">
            <a:avLst/>
          </a:prstGeom>
        </p:spPr>
      </p:pic>
    </p:spTree>
    <p:extLst>
      <p:ext uri="{BB962C8B-B14F-4D97-AF65-F5344CB8AC3E}">
        <p14:creationId xmlns:p14="http://schemas.microsoft.com/office/powerpoint/2010/main" val="4133842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5800"/>
            <a:ext cx="9144000" cy="4992130"/>
          </a:xfrm>
          <a:prstGeom prst="rect">
            <a:avLst/>
          </a:prstGeom>
        </p:spPr>
      </p:pic>
    </p:spTree>
    <p:extLst>
      <p:ext uri="{BB962C8B-B14F-4D97-AF65-F5344CB8AC3E}">
        <p14:creationId xmlns:p14="http://schemas.microsoft.com/office/powerpoint/2010/main" val="5466121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3600"/>
            <a:ext cx="9144000" cy="5117104"/>
          </a:xfrm>
          <a:prstGeom prst="rect">
            <a:avLst/>
          </a:prstGeom>
        </p:spPr>
      </p:pic>
      <p:sp>
        <p:nvSpPr>
          <p:cNvPr id="3" name="TextBox 2"/>
          <p:cNvSpPr txBox="1"/>
          <p:nvPr/>
        </p:nvSpPr>
        <p:spPr>
          <a:xfrm>
            <a:off x="3429000" y="35943"/>
            <a:ext cx="2124299" cy="523220"/>
          </a:xfrm>
          <a:prstGeom prst="rect">
            <a:avLst/>
          </a:prstGeom>
          <a:noFill/>
        </p:spPr>
        <p:txBody>
          <a:bodyPr wrap="none" rtlCol="0">
            <a:spAutoFit/>
          </a:bodyPr>
          <a:lstStyle/>
          <a:p>
            <a:r>
              <a:rPr lang="en-US" sz="2800" smtClean="0"/>
              <a:t>Data Center</a:t>
            </a:r>
            <a:endParaRPr lang="en-US" sz="2800"/>
          </a:p>
        </p:txBody>
      </p:sp>
    </p:spTree>
    <p:extLst>
      <p:ext uri="{BB962C8B-B14F-4D97-AF65-F5344CB8AC3E}">
        <p14:creationId xmlns:p14="http://schemas.microsoft.com/office/powerpoint/2010/main" val="562997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90600"/>
            <a:ext cx="9144000" cy="4941107"/>
          </a:xfrm>
          <a:prstGeom prst="rect">
            <a:avLst/>
          </a:prstGeom>
        </p:spPr>
      </p:pic>
    </p:spTree>
    <p:extLst>
      <p:ext uri="{BB962C8B-B14F-4D97-AF65-F5344CB8AC3E}">
        <p14:creationId xmlns:p14="http://schemas.microsoft.com/office/powerpoint/2010/main" val="15811169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9144000" cy="4938156"/>
          </a:xfrm>
          <a:prstGeom prst="rect">
            <a:avLst/>
          </a:prstGeom>
        </p:spPr>
      </p:pic>
    </p:spTree>
    <p:extLst>
      <p:ext uri="{BB962C8B-B14F-4D97-AF65-F5344CB8AC3E}">
        <p14:creationId xmlns:p14="http://schemas.microsoft.com/office/powerpoint/2010/main" val="3631179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4400"/>
            <a:ext cx="9144000" cy="4932947"/>
          </a:xfrm>
          <a:prstGeom prst="rect">
            <a:avLst/>
          </a:prstGeom>
        </p:spPr>
      </p:pic>
    </p:spTree>
    <p:extLst>
      <p:ext uri="{BB962C8B-B14F-4D97-AF65-F5344CB8AC3E}">
        <p14:creationId xmlns:p14="http://schemas.microsoft.com/office/powerpoint/2010/main" val="15351014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8200"/>
            <a:ext cx="9144000" cy="4985779"/>
          </a:xfrm>
          <a:prstGeom prst="rect">
            <a:avLst/>
          </a:prstGeom>
        </p:spPr>
      </p:pic>
    </p:spTree>
    <p:extLst>
      <p:ext uri="{BB962C8B-B14F-4D97-AF65-F5344CB8AC3E}">
        <p14:creationId xmlns:p14="http://schemas.microsoft.com/office/powerpoint/2010/main" val="8347094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9600"/>
            <a:ext cx="9144000" cy="5269076"/>
          </a:xfrm>
          <a:prstGeom prst="rect">
            <a:avLst/>
          </a:prstGeom>
        </p:spPr>
      </p:pic>
    </p:spTree>
    <p:extLst>
      <p:ext uri="{BB962C8B-B14F-4D97-AF65-F5344CB8AC3E}">
        <p14:creationId xmlns:p14="http://schemas.microsoft.com/office/powerpoint/2010/main" val="13369466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2000"/>
            <a:ext cx="9144000" cy="4905535"/>
          </a:xfrm>
          <a:prstGeom prst="rect">
            <a:avLst/>
          </a:prstGeom>
        </p:spPr>
      </p:pic>
    </p:spTree>
    <p:extLst>
      <p:ext uri="{BB962C8B-B14F-4D97-AF65-F5344CB8AC3E}">
        <p14:creationId xmlns:p14="http://schemas.microsoft.com/office/powerpoint/2010/main" val="5685489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5800"/>
            <a:ext cx="9144000" cy="5012798"/>
          </a:xfrm>
          <a:prstGeom prst="rect">
            <a:avLst/>
          </a:prstGeom>
        </p:spPr>
      </p:pic>
    </p:spTree>
    <p:extLst>
      <p:ext uri="{BB962C8B-B14F-4D97-AF65-F5344CB8AC3E}">
        <p14:creationId xmlns:p14="http://schemas.microsoft.com/office/powerpoint/2010/main" val="14773307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30" y="1219200"/>
            <a:ext cx="9144000" cy="4811091"/>
          </a:xfrm>
          <a:prstGeom prst="rect">
            <a:avLst/>
          </a:prstGeom>
        </p:spPr>
      </p:pic>
    </p:spTree>
    <p:extLst>
      <p:ext uri="{BB962C8B-B14F-4D97-AF65-F5344CB8AC3E}">
        <p14:creationId xmlns:p14="http://schemas.microsoft.com/office/powerpoint/2010/main" val="9405136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91" y="685800"/>
            <a:ext cx="9144000" cy="5130039"/>
          </a:xfrm>
          <a:prstGeom prst="rect">
            <a:avLst/>
          </a:prstGeom>
        </p:spPr>
      </p:pic>
    </p:spTree>
    <p:extLst>
      <p:ext uri="{BB962C8B-B14F-4D97-AF65-F5344CB8AC3E}">
        <p14:creationId xmlns:p14="http://schemas.microsoft.com/office/powerpoint/2010/main" val="7824078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39" y="609600"/>
            <a:ext cx="9144000" cy="5084337"/>
          </a:xfrm>
          <a:prstGeom prst="rect">
            <a:avLst/>
          </a:prstGeom>
        </p:spPr>
      </p:pic>
    </p:spTree>
    <p:extLst>
      <p:ext uri="{BB962C8B-B14F-4D97-AF65-F5344CB8AC3E}">
        <p14:creationId xmlns:p14="http://schemas.microsoft.com/office/powerpoint/2010/main" val="1748224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63043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00" y="3873500"/>
            <a:ext cx="9144000" cy="10367"/>
          </a:xfrm>
          <a:prstGeom prst="rect">
            <a:avLst/>
          </a:prstGeom>
        </p:spPr>
      </p:pic>
    </p:spTree>
    <p:extLst>
      <p:ext uri="{BB962C8B-B14F-4D97-AF65-F5344CB8AC3E}">
        <p14:creationId xmlns:p14="http://schemas.microsoft.com/office/powerpoint/2010/main" val="6360025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3400"/>
            <a:ext cx="9144000" cy="5055862"/>
          </a:xfrm>
          <a:prstGeom prst="rect">
            <a:avLst/>
          </a:prstGeom>
        </p:spPr>
      </p:pic>
    </p:spTree>
    <p:extLst>
      <p:ext uri="{BB962C8B-B14F-4D97-AF65-F5344CB8AC3E}">
        <p14:creationId xmlns:p14="http://schemas.microsoft.com/office/powerpoint/2010/main" val="14518009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Content Placeholder 2"/>
          <p:cNvSpPr>
            <a:spLocks noGrp="1"/>
          </p:cNvSpPr>
          <p:nvPr>
            <p:ph idx="1"/>
          </p:nvPr>
        </p:nvSpPr>
        <p:spPr>
          <a:xfrm>
            <a:off x="381000" y="762000"/>
            <a:ext cx="8229600" cy="5715000"/>
          </a:xfrm>
        </p:spPr>
        <p:txBody>
          <a:bodyPr>
            <a:normAutofit/>
          </a:bodyPr>
          <a:lstStyle/>
          <a:p>
            <a:pPr marL="420624" indent="-384048" eaLnBrk="1" fontAlgn="auto" hangingPunct="1">
              <a:spcAft>
                <a:spcPts val="0"/>
              </a:spcAft>
              <a:buFont typeface="Wingdings 2"/>
              <a:buChar char=""/>
              <a:defRPr/>
            </a:pPr>
            <a:r>
              <a:rPr lang="en-US" i="1" dirty="0" smtClean="0"/>
              <a:t>Topology: </a:t>
            </a:r>
          </a:p>
          <a:p>
            <a:pPr marL="722376" lvl="1" indent="-274320" eaLnBrk="1" fontAlgn="auto" hangingPunct="1">
              <a:spcAft>
                <a:spcPts val="0"/>
              </a:spcAft>
              <a:buFont typeface="Wingdings 2"/>
              <a:buChar char=""/>
              <a:defRPr/>
            </a:pPr>
            <a:r>
              <a:rPr lang="en-US" dirty="0" smtClean="0"/>
              <a:t>2 layers: 5K to 8K hosts</a:t>
            </a:r>
          </a:p>
          <a:p>
            <a:pPr marL="722376" lvl="1" indent="-274320" eaLnBrk="1" fontAlgn="auto" hangingPunct="1">
              <a:spcAft>
                <a:spcPts val="0"/>
              </a:spcAft>
              <a:buFont typeface="Wingdings 2"/>
              <a:buChar char=""/>
              <a:defRPr/>
            </a:pPr>
            <a:r>
              <a:rPr lang="en-US" dirty="0" smtClean="0"/>
              <a:t>3 layer: &gt;25K hosts</a:t>
            </a:r>
          </a:p>
          <a:p>
            <a:pPr marL="722376" lvl="1" indent="-274320" eaLnBrk="1" fontAlgn="auto" hangingPunct="1">
              <a:spcAft>
                <a:spcPts val="0"/>
              </a:spcAft>
              <a:buFont typeface="Wingdings 2"/>
              <a:buChar char=""/>
              <a:defRPr/>
            </a:pPr>
            <a:r>
              <a:rPr lang="en-US" dirty="0" smtClean="0"/>
              <a:t>Switches:</a:t>
            </a:r>
          </a:p>
          <a:p>
            <a:pPr marL="1005840" lvl="2" indent="-256032" eaLnBrk="1" fontAlgn="auto" hangingPunct="1">
              <a:spcAft>
                <a:spcPts val="0"/>
              </a:spcAft>
              <a:buFont typeface="Arial"/>
              <a:buChar char="○"/>
              <a:defRPr/>
            </a:pPr>
            <a:r>
              <a:rPr lang="en-US" dirty="0" smtClean="0"/>
              <a:t>Leaves:  have N </a:t>
            </a:r>
            <a:r>
              <a:rPr lang="en-US" dirty="0" err="1" smtClean="0"/>
              <a:t>GigE</a:t>
            </a:r>
            <a:r>
              <a:rPr lang="en-US" dirty="0" smtClean="0"/>
              <a:t> ports (48-288) + N 10 </a:t>
            </a:r>
            <a:r>
              <a:rPr lang="en-US" dirty="0" err="1" smtClean="0"/>
              <a:t>GigE</a:t>
            </a:r>
            <a:r>
              <a:rPr lang="en-US" dirty="0" smtClean="0"/>
              <a:t> uplinks to one or more layers of network elements</a:t>
            </a:r>
          </a:p>
          <a:p>
            <a:pPr marL="1005840" lvl="2" indent="-256032" eaLnBrk="1" fontAlgn="auto" hangingPunct="1">
              <a:spcAft>
                <a:spcPts val="0"/>
              </a:spcAft>
              <a:buFont typeface="Arial"/>
              <a:buChar char="○"/>
              <a:defRPr/>
            </a:pPr>
            <a:r>
              <a:rPr lang="en-US" dirty="0" smtClean="0"/>
              <a:t>Higher levels:  N 10 </a:t>
            </a:r>
            <a:r>
              <a:rPr lang="en-US" dirty="0" err="1" smtClean="0"/>
              <a:t>GigE</a:t>
            </a:r>
            <a:r>
              <a:rPr lang="en-US" dirty="0" smtClean="0"/>
              <a:t> ports (32-128)</a:t>
            </a:r>
          </a:p>
          <a:p>
            <a:pPr marL="420624" indent="-384048" eaLnBrk="1" fontAlgn="auto" hangingPunct="1">
              <a:spcAft>
                <a:spcPts val="0"/>
              </a:spcAft>
              <a:buFont typeface="Wingdings 2"/>
              <a:buChar char=""/>
              <a:defRPr/>
            </a:pPr>
            <a:r>
              <a:rPr lang="en-US" i="1" dirty="0" smtClean="0"/>
              <a:t>Multi-path Routing:</a:t>
            </a:r>
          </a:p>
          <a:p>
            <a:pPr marL="722376" lvl="1" indent="-274320" eaLnBrk="1" fontAlgn="auto" hangingPunct="1">
              <a:spcAft>
                <a:spcPts val="0"/>
              </a:spcAft>
              <a:buFont typeface="Wingdings 2"/>
              <a:buChar char=""/>
              <a:defRPr/>
            </a:pPr>
            <a:r>
              <a:rPr lang="en-US" dirty="0" smtClean="0"/>
              <a:t>Ex. ECMP</a:t>
            </a:r>
          </a:p>
          <a:p>
            <a:pPr marL="1005840" lvl="2" indent="-256032" eaLnBrk="1" fontAlgn="auto" hangingPunct="1">
              <a:spcAft>
                <a:spcPts val="0"/>
              </a:spcAft>
              <a:buFont typeface="Arial"/>
              <a:buChar char="○"/>
              <a:defRPr/>
            </a:pPr>
            <a:r>
              <a:rPr lang="en-US" dirty="0" smtClean="0"/>
              <a:t>without it, the largest cluster = 1,280 nodes</a:t>
            </a:r>
          </a:p>
          <a:p>
            <a:pPr marL="1005840" lvl="2" indent="-256032" eaLnBrk="1" fontAlgn="auto" hangingPunct="1">
              <a:spcAft>
                <a:spcPts val="0"/>
              </a:spcAft>
              <a:buFont typeface="Arial"/>
              <a:buChar char="○"/>
              <a:defRPr/>
            </a:pPr>
            <a:r>
              <a:rPr lang="en-US" dirty="0" smtClean="0"/>
              <a:t>Performs static load splitting among flows</a:t>
            </a:r>
          </a:p>
          <a:p>
            <a:pPr marL="1005840" lvl="2" indent="-256032" eaLnBrk="1" fontAlgn="auto" hangingPunct="1">
              <a:spcAft>
                <a:spcPts val="0"/>
              </a:spcAft>
              <a:buFont typeface="Arial"/>
              <a:buChar char="○"/>
              <a:defRPr/>
            </a:pPr>
            <a:r>
              <a:rPr lang="en-US" dirty="0" smtClean="0"/>
              <a:t>Lead to oversubscription for simple comm. patterns</a:t>
            </a:r>
          </a:p>
          <a:p>
            <a:pPr marL="1005840" lvl="2" indent="-256032" eaLnBrk="1" fontAlgn="auto" hangingPunct="1">
              <a:spcAft>
                <a:spcPts val="0"/>
              </a:spcAft>
              <a:buFont typeface="Arial"/>
              <a:buChar char="○"/>
              <a:defRPr/>
            </a:pPr>
            <a:r>
              <a:rPr lang="en-US" dirty="0" smtClean="0"/>
              <a:t>Routing table entries grows multiplicatively with number of paths, cost ++, lookup latency ++</a:t>
            </a:r>
          </a:p>
          <a:p>
            <a:pPr marL="722376" lvl="1" indent="-274320" eaLnBrk="1" fontAlgn="auto" hangingPunct="1">
              <a:spcAft>
                <a:spcPts val="0"/>
              </a:spcAft>
              <a:buFont typeface="Wingdings 2"/>
              <a:buChar char=""/>
              <a:defRPr/>
            </a:pPr>
            <a:endParaRPr lang="en-US" dirty="0" smtClean="0"/>
          </a:p>
        </p:txBody>
      </p:sp>
      <p:sp>
        <p:nvSpPr>
          <p:cNvPr id="2" name="Title 1"/>
          <p:cNvSpPr>
            <a:spLocks noGrp="1"/>
          </p:cNvSpPr>
          <p:nvPr>
            <p:ph type="title"/>
          </p:nvPr>
        </p:nvSpPr>
        <p:spPr/>
        <p:txBody>
          <a:bodyPr>
            <a:normAutofit/>
          </a:bodyPr>
          <a:lstStyle/>
          <a:p>
            <a:r>
              <a:rPr lang="en-US" dirty="0" smtClean="0"/>
              <a:t>Background</a:t>
            </a:r>
            <a:endParaRPr lang="en-US" dirty="0"/>
          </a:p>
        </p:txBody>
      </p:sp>
    </p:spTree>
    <p:extLst>
      <p:ext uri="{BB962C8B-B14F-4D97-AF65-F5344CB8AC3E}">
        <p14:creationId xmlns:p14="http://schemas.microsoft.com/office/powerpoint/2010/main" val="12307346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65"/>
          <p:cNvSpPr>
            <a:spLocks noChangeArrowheads="1"/>
          </p:cNvSpPr>
          <p:nvPr/>
        </p:nvSpPr>
        <p:spPr bwMode="auto">
          <a:xfrm>
            <a:off x="381000" y="1905000"/>
            <a:ext cx="8534400" cy="3886200"/>
          </a:xfrm>
          <a:prstGeom prst="rect">
            <a:avLst/>
          </a:prstGeom>
          <a:noFill/>
          <a:ln w="38100">
            <a:solidFill>
              <a:srgbClr val="008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endParaRPr lang="en-US" altLang="en-US"/>
          </a:p>
        </p:txBody>
      </p:sp>
      <p:grpSp>
        <p:nvGrpSpPr>
          <p:cNvPr id="3" name="Group 124"/>
          <p:cNvGrpSpPr>
            <a:grpSpLocks/>
          </p:cNvGrpSpPr>
          <p:nvPr/>
        </p:nvGrpSpPr>
        <p:grpSpPr bwMode="auto">
          <a:xfrm>
            <a:off x="3124200" y="1143000"/>
            <a:ext cx="2209800" cy="685800"/>
            <a:chOff x="1968" y="720"/>
            <a:chExt cx="1392" cy="432"/>
          </a:xfrm>
        </p:grpSpPr>
        <p:pic>
          <p:nvPicPr>
            <p:cNvPr id="4" name="Picture 6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 y="720"/>
              <a:ext cx="1392"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76"/>
            <p:cNvSpPr txBox="1">
              <a:spLocks noChangeArrowheads="1"/>
            </p:cNvSpPr>
            <p:nvPr/>
          </p:nvSpPr>
          <p:spPr bwMode="auto">
            <a:xfrm>
              <a:off x="2256" y="816"/>
              <a:ext cx="767" cy="2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r>
                <a:rPr lang="en-US" altLang="en-US" sz="2400">
                  <a:solidFill>
                    <a:schemeClr val="bg1"/>
                  </a:solidFill>
                  <a:cs typeface="Arial" panose="020B0604020202020204" pitchFamily="34" charset="0"/>
                </a:rPr>
                <a:t>Internet</a:t>
              </a:r>
            </a:p>
          </p:txBody>
        </p:sp>
      </p:grpSp>
      <p:grpSp>
        <p:nvGrpSpPr>
          <p:cNvPr id="6" name="Group 181"/>
          <p:cNvGrpSpPr>
            <a:grpSpLocks/>
          </p:cNvGrpSpPr>
          <p:nvPr/>
        </p:nvGrpSpPr>
        <p:grpSpPr bwMode="auto">
          <a:xfrm>
            <a:off x="2133600" y="4495800"/>
            <a:ext cx="5783263" cy="1131888"/>
            <a:chOff x="1344" y="2832"/>
            <a:chExt cx="3643" cy="713"/>
          </a:xfrm>
        </p:grpSpPr>
        <p:sp>
          <p:nvSpPr>
            <p:cNvPr id="7" name="Line 145"/>
            <p:cNvSpPr>
              <a:spLocks noChangeShapeType="1"/>
            </p:cNvSpPr>
            <p:nvPr/>
          </p:nvSpPr>
          <p:spPr bwMode="auto">
            <a:xfrm>
              <a:off x="3936" y="2832"/>
              <a:ext cx="240" cy="5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44"/>
            <p:cNvSpPr>
              <a:spLocks noChangeShapeType="1"/>
            </p:cNvSpPr>
            <p:nvPr/>
          </p:nvSpPr>
          <p:spPr bwMode="auto">
            <a:xfrm flipH="1">
              <a:off x="3696" y="2880"/>
              <a:ext cx="192" cy="48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42"/>
            <p:cNvSpPr>
              <a:spLocks noChangeShapeType="1"/>
            </p:cNvSpPr>
            <p:nvPr/>
          </p:nvSpPr>
          <p:spPr bwMode="auto">
            <a:xfrm>
              <a:off x="2544" y="2880"/>
              <a:ext cx="96" cy="48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43"/>
            <p:cNvSpPr>
              <a:spLocks noChangeShapeType="1"/>
            </p:cNvSpPr>
            <p:nvPr/>
          </p:nvSpPr>
          <p:spPr bwMode="auto">
            <a:xfrm flipH="1">
              <a:off x="2304" y="2880"/>
              <a:ext cx="192" cy="48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40"/>
            <p:cNvSpPr>
              <a:spLocks noChangeShapeType="1"/>
            </p:cNvSpPr>
            <p:nvPr/>
          </p:nvSpPr>
          <p:spPr bwMode="auto">
            <a:xfrm flipH="1">
              <a:off x="1440" y="2880"/>
              <a:ext cx="144"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41"/>
            <p:cNvSpPr>
              <a:spLocks noChangeShapeType="1"/>
            </p:cNvSpPr>
            <p:nvPr/>
          </p:nvSpPr>
          <p:spPr bwMode="auto">
            <a:xfrm>
              <a:off x="1680" y="2880"/>
              <a:ext cx="144"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13" name="Picture 90" descr="File Server_Updated20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 y="3216"/>
              <a:ext cx="247"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17" descr="File Server_Updated20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2" y="3216"/>
              <a:ext cx="247"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18" descr="File Server_Updated20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4" y="3216"/>
              <a:ext cx="247"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19" descr="File Server_Updated20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 y="3216"/>
              <a:ext cx="247"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20" descr="File Server_Updated20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0" y="3216"/>
              <a:ext cx="247"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21" descr="File Server_Updated20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4" y="3216"/>
              <a:ext cx="247"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46"/>
            <p:cNvSpPr txBox="1">
              <a:spLocks noChangeArrowheads="1"/>
            </p:cNvSpPr>
            <p:nvPr/>
          </p:nvSpPr>
          <p:spPr bwMode="auto">
            <a:xfrm>
              <a:off x="4320" y="3254"/>
              <a:ext cx="66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r>
                <a:rPr lang="en-US" altLang="en-US" sz="2000"/>
                <a:t>Servers</a:t>
              </a:r>
            </a:p>
          </p:txBody>
        </p:sp>
      </p:grpSp>
      <p:sp>
        <p:nvSpPr>
          <p:cNvPr id="20" name="Line 150"/>
          <p:cNvSpPr>
            <a:spLocks noChangeShapeType="1"/>
          </p:cNvSpPr>
          <p:nvPr/>
        </p:nvSpPr>
        <p:spPr bwMode="auto">
          <a:xfrm>
            <a:off x="457200" y="2438400"/>
            <a:ext cx="8229600" cy="0"/>
          </a:xfrm>
          <a:prstGeom prst="line">
            <a:avLst/>
          </a:prstGeom>
          <a:noFill/>
          <a:ln w="9525">
            <a:solidFill>
              <a:srgbClr val="17488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51"/>
          <p:cNvSpPr>
            <a:spLocks noChangeShapeType="1"/>
          </p:cNvSpPr>
          <p:nvPr/>
        </p:nvSpPr>
        <p:spPr bwMode="auto">
          <a:xfrm>
            <a:off x="457200" y="3962400"/>
            <a:ext cx="8229600" cy="0"/>
          </a:xfrm>
          <a:prstGeom prst="line">
            <a:avLst/>
          </a:prstGeom>
          <a:noFill/>
          <a:ln w="9525">
            <a:solidFill>
              <a:srgbClr val="17488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2" name="Group 187"/>
          <p:cNvGrpSpPr>
            <a:grpSpLocks/>
          </p:cNvGrpSpPr>
          <p:nvPr/>
        </p:nvGrpSpPr>
        <p:grpSpPr bwMode="auto">
          <a:xfrm>
            <a:off x="2590800" y="3200400"/>
            <a:ext cx="3810000" cy="1295400"/>
            <a:chOff x="1632" y="2064"/>
            <a:chExt cx="2400" cy="816"/>
          </a:xfrm>
        </p:grpSpPr>
        <p:sp>
          <p:nvSpPr>
            <p:cNvPr id="23" name="Line 133"/>
            <p:cNvSpPr>
              <a:spLocks noChangeShapeType="1"/>
            </p:cNvSpPr>
            <p:nvPr/>
          </p:nvSpPr>
          <p:spPr bwMode="auto">
            <a:xfrm flipH="1">
              <a:off x="1632" y="2112"/>
              <a:ext cx="432" cy="76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35"/>
            <p:cNvSpPr>
              <a:spLocks noChangeShapeType="1"/>
            </p:cNvSpPr>
            <p:nvPr/>
          </p:nvSpPr>
          <p:spPr bwMode="auto">
            <a:xfrm>
              <a:off x="3264" y="2064"/>
              <a:ext cx="768" cy="76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34"/>
            <p:cNvSpPr>
              <a:spLocks noChangeShapeType="1"/>
            </p:cNvSpPr>
            <p:nvPr/>
          </p:nvSpPr>
          <p:spPr bwMode="auto">
            <a:xfrm>
              <a:off x="2064" y="2064"/>
              <a:ext cx="480" cy="81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186"/>
          <p:cNvGrpSpPr>
            <a:grpSpLocks/>
          </p:cNvGrpSpPr>
          <p:nvPr/>
        </p:nvGrpSpPr>
        <p:grpSpPr bwMode="auto">
          <a:xfrm>
            <a:off x="2514600" y="3276600"/>
            <a:ext cx="3886200" cy="1295400"/>
            <a:chOff x="1632" y="2064"/>
            <a:chExt cx="2448" cy="816"/>
          </a:xfrm>
        </p:grpSpPr>
        <p:sp>
          <p:nvSpPr>
            <p:cNvPr id="27" name="Line 139"/>
            <p:cNvSpPr>
              <a:spLocks noChangeShapeType="1"/>
            </p:cNvSpPr>
            <p:nvPr/>
          </p:nvSpPr>
          <p:spPr bwMode="auto">
            <a:xfrm flipH="1">
              <a:off x="1632" y="2064"/>
              <a:ext cx="1632" cy="81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37"/>
            <p:cNvSpPr>
              <a:spLocks noChangeShapeType="1"/>
            </p:cNvSpPr>
            <p:nvPr/>
          </p:nvSpPr>
          <p:spPr bwMode="auto">
            <a:xfrm>
              <a:off x="2064" y="2064"/>
              <a:ext cx="2016" cy="81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36"/>
            <p:cNvSpPr>
              <a:spLocks noChangeShapeType="1"/>
            </p:cNvSpPr>
            <p:nvPr/>
          </p:nvSpPr>
          <p:spPr bwMode="auto">
            <a:xfrm flipH="1">
              <a:off x="2592" y="2064"/>
              <a:ext cx="720" cy="81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55"/>
            <p:cNvSpPr>
              <a:spLocks noChangeShapeType="1"/>
            </p:cNvSpPr>
            <p:nvPr/>
          </p:nvSpPr>
          <p:spPr bwMode="auto">
            <a:xfrm>
              <a:off x="1680" y="2880"/>
              <a:ext cx="91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1" name="Group 185"/>
          <p:cNvGrpSpPr>
            <a:grpSpLocks/>
          </p:cNvGrpSpPr>
          <p:nvPr/>
        </p:nvGrpSpPr>
        <p:grpSpPr bwMode="auto">
          <a:xfrm>
            <a:off x="379413" y="4343400"/>
            <a:ext cx="8231187" cy="468313"/>
            <a:chOff x="239" y="2736"/>
            <a:chExt cx="5185" cy="295"/>
          </a:xfrm>
        </p:grpSpPr>
        <p:pic>
          <p:nvPicPr>
            <p:cNvPr id="32" name="Picture 9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 y="2784"/>
              <a:ext cx="576"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1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6" y="2784"/>
              <a:ext cx="576"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1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8" y="2777"/>
              <a:ext cx="576"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 Box 147"/>
            <p:cNvSpPr txBox="1">
              <a:spLocks noChangeArrowheads="1"/>
            </p:cNvSpPr>
            <p:nvPr/>
          </p:nvSpPr>
          <p:spPr bwMode="auto">
            <a:xfrm>
              <a:off x="4277" y="2736"/>
              <a:ext cx="114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r>
                <a:rPr lang="en-US" altLang="en-US" sz="2000"/>
                <a:t>Layer-2 switch</a:t>
              </a:r>
            </a:p>
          </p:txBody>
        </p:sp>
        <p:sp>
          <p:nvSpPr>
            <p:cNvPr id="36" name="Text Box 154"/>
            <p:cNvSpPr txBox="1">
              <a:spLocks noChangeArrowheads="1"/>
            </p:cNvSpPr>
            <p:nvPr/>
          </p:nvSpPr>
          <p:spPr bwMode="auto">
            <a:xfrm>
              <a:off x="239" y="2736"/>
              <a:ext cx="7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r>
                <a:rPr lang="en-US" altLang="en-US" sz="2400"/>
                <a:t>Access</a:t>
              </a:r>
            </a:p>
          </p:txBody>
        </p:sp>
      </p:grpSp>
      <p:sp>
        <p:nvSpPr>
          <p:cNvPr id="37" name="Text Box 166"/>
          <p:cNvSpPr txBox="1">
            <a:spLocks noChangeArrowheads="1"/>
          </p:cNvSpPr>
          <p:nvPr/>
        </p:nvSpPr>
        <p:spPr bwMode="auto">
          <a:xfrm>
            <a:off x="7696200" y="1568450"/>
            <a:ext cx="1279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r>
              <a:rPr lang="en-US" altLang="en-US"/>
              <a:t>Data Center</a:t>
            </a:r>
          </a:p>
        </p:txBody>
      </p:sp>
      <p:grpSp>
        <p:nvGrpSpPr>
          <p:cNvPr id="38" name="Group 178"/>
          <p:cNvGrpSpPr>
            <a:grpSpLocks/>
          </p:cNvGrpSpPr>
          <p:nvPr/>
        </p:nvGrpSpPr>
        <p:grpSpPr bwMode="auto">
          <a:xfrm>
            <a:off x="381000" y="1828800"/>
            <a:ext cx="7213600" cy="1752600"/>
            <a:chOff x="240" y="1152"/>
            <a:chExt cx="4544" cy="1104"/>
          </a:xfrm>
        </p:grpSpPr>
        <p:grpSp>
          <p:nvGrpSpPr>
            <p:cNvPr id="39" name="Group 177"/>
            <p:cNvGrpSpPr>
              <a:grpSpLocks/>
            </p:cNvGrpSpPr>
            <p:nvPr/>
          </p:nvGrpSpPr>
          <p:grpSpPr bwMode="auto">
            <a:xfrm>
              <a:off x="2064" y="1152"/>
              <a:ext cx="1200" cy="912"/>
              <a:chOff x="2064" y="1152"/>
              <a:chExt cx="1200" cy="912"/>
            </a:xfrm>
          </p:grpSpPr>
          <p:sp>
            <p:nvSpPr>
              <p:cNvPr id="46" name="Line 130"/>
              <p:cNvSpPr>
                <a:spLocks noChangeShapeType="1"/>
              </p:cNvSpPr>
              <p:nvPr/>
            </p:nvSpPr>
            <p:spPr bwMode="auto">
              <a:xfrm>
                <a:off x="2112" y="1152"/>
                <a:ext cx="1152" cy="9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31"/>
              <p:cNvSpPr>
                <a:spLocks noChangeShapeType="1"/>
              </p:cNvSpPr>
              <p:nvPr/>
            </p:nvSpPr>
            <p:spPr bwMode="auto">
              <a:xfrm flipH="1">
                <a:off x="2064" y="1152"/>
                <a:ext cx="1152" cy="9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28"/>
              <p:cNvSpPr>
                <a:spLocks noChangeShapeType="1"/>
              </p:cNvSpPr>
              <p:nvPr/>
            </p:nvSpPr>
            <p:spPr bwMode="auto">
              <a:xfrm>
                <a:off x="3264" y="1152"/>
                <a:ext cx="0" cy="9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27"/>
              <p:cNvSpPr>
                <a:spLocks noChangeShapeType="1"/>
              </p:cNvSpPr>
              <p:nvPr/>
            </p:nvSpPr>
            <p:spPr bwMode="auto">
              <a:xfrm>
                <a:off x="2112" y="1152"/>
                <a:ext cx="0" cy="9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176"/>
            <p:cNvGrpSpPr>
              <a:grpSpLocks/>
            </p:cNvGrpSpPr>
            <p:nvPr/>
          </p:nvGrpSpPr>
          <p:grpSpPr bwMode="auto">
            <a:xfrm>
              <a:off x="240" y="1872"/>
              <a:ext cx="4544" cy="384"/>
              <a:chOff x="240" y="1872"/>
              <a:chExt cx="4544" cy="384"/>
            </a:xfrm>
          </p:grpSpPr>
          <p:sp>
            <p:nvSpPr>
              <p:cNvPr id="41" name="Line 132"/>
              <p:cNvSpPr>
                <a:spLocks noChangeShapeType="1"/>
              </p:cNvSpPr>
              <p:nvPr/>
            </p:nvSpPr>
            <p:spPr bwMode="auto">
              <a:xfrm>
                <a:off x="2064" y="2064"/>
                <a:ext cx="12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Text Box 148"/>
              <p:cNvSpPr txBox="1">
                <a:spLocks noChangeArrowheads="1"/>
              </p:cNvSpPr>
              <p:nvPr/>
            </p:nvSpPr>
            <p:spPr bwMode="auto">
              <a:xfrm>
                <a:off x="3504" y="1920"/>
                <a:ext cx="12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r>
                  <a:rPr lang="en-US" altLang="en-US" sz="2000"/>
                  <a:t>Layer-2/3 switch</a:t>
                </a:r>
              </a:p>
            </p:txBody>
          </p:sp>
          <p:sp>
            <p:nvSpPr>
              <p:cNvPr id="43" name="Text Box 153"/>
              <p:cNvSpPr txBox="1">
                <a:spLocks noChangeArrowheads="1"/>
              </p:cNvSpPr>
              <p:nvPr/>
            </p:nvSpPr>
            <p:spPr bwMode="auto">
              <a:xfrm>
                <a:off x="240" y="1872"/>
                <a:ext cx="115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r>
                  <a:rPr lang="en-US" altLang="en-US" sz="2400"/>
                  <a:t>Aggregation</a:t>
                </a:r>
              </a:p>
            </p:txBody>
          </p:sp>
          <p:pic>
            <p:nvPicPr>
              <p:cNvPr id="44" name="Picture 10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0" y="1872"/>
                <a:ext cx="3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2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0" y="1872"/>
                <a:ext cx="3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50" name="Group 174"/>
          <p:cNvGrpSpPr>
            <a:grpSpLocks/>
          </p:cNvGrpSpPr>
          <p:nvPr/>
        </p:nvGrpSpPr>
        <p:grpSpPr bwMode="auto">
          <a:xfrm>
            <a:off x="381000" y="1673225"/>
            <a:ext cx="7110413" cy="688975"/>
            <a:chOff x="240" y="1054"/>
            <a:chExt cx="4479" cy="434"/>
          </a:xfrm>
        </p:grpSpPr>
        <p:sp>
          <p:nvSpPr>
            <p:cNvPr id="51" name="Line 129"/>
            <p:cNvSpPr>
              <a:spLocks noChangeShapeType="1"/>
            </p:cNvSpPr>
            <p:nvPr/>
          </p:nvSpPr>
          <p:spPr bwMode="auto">
            <a:xfrm>
              <a:off x="2160" y="1296"/>
              <a:ext cx="105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52" name="Picture 10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8" y="1056"/>
              <a:ext cx="62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12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4" y="1054"/>
              <a:ext cx="62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 Box 149"/>
            <p:cNvSpPr txBox="1">
              <a:spLocks noChangeArrowheads="1"/>
            </p:cNvSpPr>
            <p:nvPr/>
          </p:nvSpPr>
          <p:spPr bwMode="auto">
            <a:xfrm>
              <a:off x="3600" y="1190"/>
              <a:ext cx="111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r>
                <a:rPr lang="en-US" altLang="en-US" sz="2000"/>
                <a:t>Layer-3 router</a:t>
              </a:r>
            </a:p>
          </p:txBody>
        </p:sp>
        <p:sp>
          <p:nvSpPr>
            <p:cNvPr id="55" name="Text Box 152"/>
            <p:cNvSpPr txBox="1">
              <a:spLocks noChangeArrowheads="1"/>
            </p:cNvSpPr>
            <p:nvPr/>
          </p:nvSpPr>
          <p:spPr bwMode="auto">
            <a:xfrm>
              <a:off x="240" y="1200"/>
              <a:ext cx="5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r>
                <a:rPr lang="en-US" altLang="en-US" sz="2400"/>
                <a:t>Core</a:t>
              </a:r>
            </a:p>
          </p:txBody>
        </p:sp>
      </p:grpSp>
      <p:sp>
        <p:nvSpPr>
          <p:cNvPr id="56" name="Title 1"/>
          <p:cNvSpPr txBox="1">
            <a:spLocks/>
          </p:cNvSpPr>
          <p:nvPr/>
        </p:nvSpPr>
        <p:spPr>
          <a:xfrm>
            <a:off x="0" y="-15648"/>
            <a:ext cx="7874000" cy="683305"/>
          </a:xfrm>
          <a:prstGeom prst="rect">
            <a:avLst/>
          </a:prstGeom>
        </p:spPr>
        <p:txBody>
          <a:bodyPr>
            <a:normAutofit fontScale="97500"/>
          </a:bodyPr>
          <a:lstStyle>
            <a:lvl1pPr algn="l" rtl="0" eaLnBrk="0" fontAlgn="base" hangingPunct="0">
              <a:spcBef>
                <a:spcPct val="0"/>
              </a:spcBef>
              <a:spcAft>
                <a:spcPct val="0"/>
              </a:spcAft>
              <a:defRPr sz="2400">
                <a:solidFill>
                  <a:schemeClr val="tx2"/>
                </a:solidFill>
                <a:latin typeface="Calibri"/>
                <a:ea typeface="+mj-ea"/>
                <a:cs typeface="Calibri"/>
              </a:defRPr>
            </a:lvl1pPr>
            <a:lvl2pPr algn="l" rtl="0" eaLnBrk="0" fontAlgn="base" hangingPunct="0">
              <a:spcBef>
                <a:spcPct val="0"/>
              </a:spcBef>
              <a:spcAft>
                <a:spcPct val="0"/>
              </a:spcAft>
              <a:defRPr sz="2400">
                <a:solidFill>
                  <a:schemeClr val="tx2"/>
                </a:solidFill>
                <a:latin typeface="Arial" pitchFamily="34" charset="0"/>
                <a:cs typeface="Arial" pitchFamily="34" charset="0"/>
              </a:defRPr>
            </a:lvl2pPr>
            <a:lvl3pPr algn="l" rtl="0" eaLnBrk="0" fontAlgn="base" hangingPunct="0">
              <a:spcBef>
                <a:spcPct val="0"/>
              </a:spcBef>
              <a:spcAft>
                <a:spcPct val="0"/>
              </a:spcAft>
              <a:defRPr sz="2400">
                <a:solidFill>
                  <a:schemeClr val="tx2"/>
                </a:solidFill>
                <a:latin typeface="Arial" pitchFamily="34" charset="0"/>
                <a:cs typeface="Arial" pitchFamily="34" charset="0"/>
              </a:defRPr>
            </a:lvl3pPr>
            <a:lvl4pPr algn="l" rtl="0" eaLnBrk="0" fontAlgn="base" hangingPunct="0">
              <a:spcBef>
                <a:spcPct val="0"/>
              </a:spcBef>
              <a:spcAft>
                <a:spcPct val="0"/>
              </a:spcAft>
              <a:defRPr sz="2400">
                <a:solidFill>
                  <a:schemeClr val="tx2"/>
                </a:solidFill>
                <a:latin typeface="Arial" pitchFamily="34" charset="0"/>
                <a:cs typeface="Arial" pitchFamily="34" charset="0"/>
              </a:defRPr>
            </a:lvl4pPr>
            <a:lvl5pPr algn="l" rtl="0" eaLnBrk="0" fontAlgn="base" hangingPunct="0">
              <a:spcBef>
                <a:spcPct val="0"/>
              </a:spcBef>
              <a:spcAft>
                <a:spcPct val="0"/>
              </a:spcAft>
              <a:defRPr sz="2400">
                <a:solidFill>
                  <a:schemeClr val="tx2"/>
                </a:solidFill>
                <a:latin typeface="Arial" pitchFamily="34" charset="0"/>
                <a:cs typeface="Arial" pitchFamily="34" charset="0"/>
              </a:defRPr>
            </a:lvl5pPr>
            <a:lvl6pPr marL="457200" algn="l" rtl="0" fontAlgn="base">
              <a:spcBef>
                <a:spcPct val="0"/>
              </a:spcBef>
              <a:spcAft>
                <a:spcPct val="0"/>
              </a:spcAft>
              <a:defRPr sz="2400">
                <a:solidFill>
                  <a:schemeClr val="tx2"/>
                </a:solidFill>
                <a:latin typeface="Arial" pitchFamily="34" charset="0"/>
                <a:cs typeface="Arial" pitchFamily="34" charset="0"/>
              </a:defRPr>
            </a:lvl6pPr>
            <a:lvl7pPr marL="914400" algn="l" rtl="0" fontAlgn="base">
              <a:spcBef>
                <a:spcPct val="0"/>
              </a:spcBef>
              <a:spcAft>
                <a:spcPct val="0"/>
              </a:spcAft>
              <a:defRPr sz="2400">
                <a:solidFill>
                  <a:schemeClr val="tx2"/>
                </a:solidFill>
                <a:latin typeface="Arial" pitchFamily="34" charset="0"/>
                <a:cs typeface="Arial" pitchFamily="34" charset="0"/>
              </a:defRPr>
            </a:lvl7pPr>
            <a:lvl8pPr marL="1371600" algn="l" rtl="0" fontAlgn="base">
              <a:spcBef>
                <a:spcPct val="0"/>
              </a:spcBef>
              <a:spcAft>
                <a:spcPct val="0"/>
              </a:spcAft>
              <a:defRPr sz="2400">
                <a:solidFill>
                  <a:schemeClr val="tx2"/>
                </a:solidFill>
                <a:latin typeface="Arial" pitchFamily="34" charset="0"/>
                <a:cs typeface="Arial" pitchFamily="34" charset="0"/>
              </a:defRPr>
            </a:lvl8pPr>
            <a:lvl9pPr marL="1828800" algn="l" rtl="0" fontAlgn="base">
              <a:spcBef>
                <a:spcPct val="0"/>
              </a:spcBef>
              <a:spcAft>
                <a:spcPct val="0"/>
              </a:spcAft>
              <a:defRPr sz="2400">
                <a:solidFill>
                  <a:schemeClr val="tx2"/>
                </a:solidFill>
                <a:latin typeface="Arial" pitchFamily="34" charset="0"/>
                <a:cs typeface="Arial" pitchFamily="34" charset="0"/>
              </a:defRPr>
            </a:lvl9pPr>
          </a:lstStyle>
          <a:p>
            <a:r>
              <a:rPr lang="en-US" kern="0" smtClean="0"/>
              <a:t>Common Data Center Topology</a:t>
            </a:r>
            <a:endParaRPr lang="en-US" kern="0" dirty="0"/>
          </a:p>
        </p:txBody>
      </p:sp>
    </p:spTree>
    <p:extLst>
      <p:ext uri="{BB962C8B-B14F-4D97-AF65-F5344CB8AC3E}">
        <p14:creationId xmlns:p14="http://schemas.microsoft.com/office/powerpoint/2010/main" val="2047990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rctx="PPT">
                                        <p:cTn id="28" dur="indefinite"/>
                                        <p:tgtEl>
                                          <p:spTgt spid="26"/>
                                        </p:tgtEl>
                                        <p:attrNameLst>
                                          <p:attrName>style.opacity</p:attrName>
                                        </p:attrNameLst>
                                      </p:cBhvr>
                                      <p:to>
                                        <p:strVal val="0.1"/>
                                      </p:to>
                                    </p:set>
                                    <p:animEffect filter="image" prLst="opacity: 0.1">
                                      <p:cBhvr rctx="IE">
                                        <p:cTn id="29" dur="indefinite"/>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normAutofit/>
          </a:bodyPr>
          <a:lstStyle/>
          <a:p>
            <a:pPr eaLnBrk="1" hangingPunct="1">
              <a:defRPr/>
            </a:pPr>
            <a:r>
              <a:rPr lang="en-US" dirty="0" smtClean="0">
                <a:latin typeface="+mn-lt"/>
              </a:rPr>
              <a:t>Background</a:t>
            </a:r>
          </a:p>
        </p:txBody>
      </p:sp>
      <p:sp>
        <p:nvSpPr>
          <p:cNvPr id="8195" name="Content Placeholder 2"/>
          <p:cNvSpPr>
            <a:spLocks noGrp="1"/>
          </p:cNvSpPr>
          <p:nvPr>
            <p:ph idx="1"/>
          </p:nvPr>
        </p:nvSpPr>
        <p:spPr/>
        <p:txBody>
          <a:bodyPr>
            <a:normAutofit/>
          </a:bodyPr>
          <a:lstStyle/>
          <a:p>
            <a:pPr marL="420624" indent="-384048" eaLnBrk="1" fontAlgn="auto" hangingPunct="1">
              <a:spcAft>
                <a:spcPts val="0"/>
              </a:spcAft>
              <a:buFont typeface="Wingdings 2"/>
              <a:buChar char=""/>
              <a:defRPr/>
            </a:pPr>
            <a:r>
              <a:rPr lang="en-US" i="1" dirty="0" smtClean="0"/>
              <a:t>Oversubscription:</a:t>
            </a:r>
          </a:p>
          <a:p>
            <a:pPr marL="722376" lvl="1" indent="-274320" eaLnBrk="1" fontAlgn="auto" hangingPunct="1">
              <a:spcAft>
                <a:spcPts val="0"/>
              </a:spcAft>
              <a:buFont typeface="Wingdings 2"/>
              <a:buChar char=""/>
              <a:defRPr/>
            </a:pPr>
            <a:r>
              <a:rPr lang="en-US" dirty="0" smtClean="0"/>
              <a:t>Ratio of the worst-case achievable aggregate bandwidth among the end hosts to the total bisection bandwidth of a particular communication topology</a:t>
            </a:r>
          </a:p>
          <a:p>
            <a:pPr marL="722376" lvl="1" indent="-274320" eaLnBrk="1" fontAlgn="auto" hangingPunct="1">
              <a:spcAft>
                <a:spcPts val="0"/>
              </a:spcAft>
              <a:buFont typeface="Wingdings 2"/>
              <a:buChar char=""/>
              <a:defRPr/>
            </a:pPr>
            <a:r>
              <a:rPr lang="en-US" dirty="0" smtClean="0"/>
              <a:t>Lower the total cost of the design</a:t>
            </a:r>
          </a:p>
          <a:p>
            <a:pPr marL="722376" lvl="1" indent="-274320" eaLnBrk="1" fontAlgn="auto" hangingPunct="1">
              <a:spcAft>
                <a:spcPts val="0"/>
              </a:spcAft>
              <a:buFont typeface="Wingdings 2"/>
              <a:buChar char=""/>
              <a:defRPr/>
            </a:pPr>
            <a:r>
              <a:rPr lang="en-US" dirty="0" smtClean="0"/>
              <a:t>Typical designs: factor of 2:5:1 (400 Mbps)to 8:1(125 Mbps)</a:t>
            </a:r>
          </a:p>
          <a:p>
            <a:pPr marL="420624" indent="-384048" eaLnBrk="1" fontAlgn="auto" hangingPunct="1">
              <a:spcAft>
                <a:spcPts val="0"/>
              </a:spcAft>
              <a:buFont typeface="Wingdings 2"/>
              <a:buChar char=""/>
              <a:defRPr/>
            </a:pPr>
            <a:r>
              <a:rPr lang="en-US" i="1" dirty="0" smtClean="0"/>
              <a:t>Cost:</a:t>
            </a:r>
          </a:p>
          <a:p>
            <a:pPr marL="722376" lvl="1" indent="-274320" eaLnBrk="1" fontAlgn="auto" hangingPunct="1">
              <a:spcAft>
                <a:spcPts val="0"/>
              </a:spcAft>
              <a:buFont typeface="Wingdings 2"/>
              <a:buChar char=""/>
              <a:defRPr/>
            </a:pPr>
            <a:r>
              <a:rPr lang="en-US" dirty="0" smtClean="0"/>
              <a:t>Edge: $7,000 for each 48-port </a:t>
            </a:r>
            <a:r>
              <a:rPr lang="en-US" dirty="0" err="1" smtClean="0"/>
              <a:t>GigE</a:t>
            </a:r>
            <a:r>
              <a:rPr lang="en-US" dirty="0" smtClean="0"/>
              <a:t> switch</a:t>
            </a:r>
          </a:p>
          <a:p>
            <a:pPr marL="722376" lvl="1" indent="-274320" eaLnBrk="1" fontAlgn="auto" hangingPunct="1">
              <a:spcAft>
                <a:spcPts val="0"/>
              </a:spcAft>
              <a:buFont typeface="Wingdings 2"/>
              <a:buChar char=""/>
              <a:defRPr/>
            </a:pPr>
            <a:r>
              <a:rPr lang="en-US" dirty="0" smtClean="0"/>
              <a:t>Aggregation and core: $700,000 for 128-port 10GigE switches</a:t>
            </a:r>
          </a:p>
          <a:p>
            <a:pPr marL="722376" lvl="1" indent="-274320" eaLnBrk="1" fontAlgn="auto" hangingPunct="1">
              <a:spcAft>
                <a:spcPts val="0"/>
              </a:spcAft>
              <a:buFont typeface="Wingdings 2"/>
              <a:buChar char=""/>
              <a:defRPr/>
            </a:pPr>
            <a:r>
              <a:rPr lang="en-US" dirty="0" smtClean="0"/>
              <a:t>Cabling costs are not considered!</a:t>
            </a:r>
          </a:p>
        </p:txBody>
      </p:sp>
    </p:spTree>
    <p:extLst>
      <p:ext uri="{BB962C8B-B14F-4D97-AF65-F5344CB8AC3E}">
        <p14:creationId xmlns:p14="http://schemas.microsoft.com/office/powerpoint/2010/main" val="18059533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420624" indent="-384048" eaLnBrk="1" fontAlgn="auto" hangingPunct="1">
              <a:spcAft>
                <a:spcPts val="0"/>
              </a:spcAft>
              <a:buClr>
                <a:schemeClr val="tx1"/>
              </a:buClr>
              <a:buSzPct val="55000"/>
              <a:buFont typeface="Wingdings" pitchFamily="2" charset="2"/>
              <a:buChar char="l"/>
              <a:defRPr/>
            </a:pPr>
            <a:r>
              <a:rPr lang="en-US" altLang="zh-CN" sz="2000" b="1" dirty="0" smtClean="0">
                <a:solidFill>
                  <a:schemeClr val="tx2"/>
                </a:solidFill>
                <a:latin typeface="+mj-lt"/>
                <a:ea typeface="方正姚体" pitchFamily="2" charset="-122"/>
              </a:rPr>
              <a:t>Leverages specialized hardware and communication protocols, such as </a:t>
            </a:r>
            <a:r>
              <a:rPr lang="en-US" altLang="zh-CN" sz="2000" b="1" dirty="0" err="1" smtClean="0">
                <a:solidFill>
                  <a:schemeClr val="tx2"/>
                </a:solidFill>
                <a:latin typeface="+mj-lt"/>
                <a:ea typeface="方正姚体" pitchFamily="2" charset="-122"/>
              </a:rPr>
              <a:t>InfiniBand</a:t>
            </a:r>
            <a:r>
              <a:rPr lang="en-US" altLang="zh-CN" sz="2000" b="1" dirty="0" smtClean="0">
                <a:solidFill>
                  <a:schemeClr val="tx2"/>
                </a:solidFill>
                <a:latin typeface="+mj-lt"/>
                <a:ea typeface="方正姚体" pitchFamily="2" charset="-122"/>
              </a:rPr>
              <a:t>, </a:t>
            </a:r>
            <a:r>
              <a:rPr lang="en-US" altLang="zh-CN" sz="2000" b="1" dirty="0" err="1" smtClean="0">
                <a:solidFill>
                  <a:schemeClr val="tx2"/>
                </a:solidFill>
                <a:latin typeface="+mj-lt"/>
                <a:ea typeface="方正姚体" pitchFamily="2" charset="-122"/>
              </a:rPr>
              <a:t>Myrinet</a:t>
            </a:r>
            <a:r>
              <a:rPr lang="en-US" altLang="zh-CN" sz="2000" b="1" dirty="0" smtClean="0">
                <a:solidFill>
                  <a:schemeClr val="tx2"/>
                </a:solidFill>
                <a:latin typeface="+mj-lt"/>
                <a:ea typeface="方正姚体" pitchFamily="2" charset="-122"/>
              </a:rPr>
              <a:t>.</a:t>
            </a:r>
            <a:r>
              <a:rPr lang="en-US" altLang="zh-CN" sz="1800" b="1" dirty="0" smtClean="0">
                <a:solidFill>
                  <a:schemeClr val="tx2"/>
                </a:solidFill>
                <a:latin typeface="+mj-lt"/>
                <a:ea typeface="方正姚体" pitchFamily="2" charset="-122"/>
              </a:rPr>
              <a:t> </a:t>
            </a:r>
          </a:p>
          <a:p>
            <a:pPr marL="722376" lvl="1" indent="-274320" eaLnBrk="1" fontAlgn="auto" hangingPunct="1">
              <a:spcAft>
                <a:spcPts val="0"/>
              </a:spcAft>
              <a:buClr>
                <a:schemeClr val="tx1"/>
              </a:buClr>
              <a:buFont typeface="Times New Roman" pitchFamily="18" charset="0"/>
              <a:buChar char="–"/>
              <a:defRPr/>
            </a:pPr>
            <a:r>
              <a:rPr lang="en-US" altLang="zh-CN" sz="1800" dirty="0" smtClean="0">
                <a:solidFill>
                  <a:schemeClr val="tx2"/>
                </a:solidFill>
                <a:latin typeface="+mj-lt"/>
                <a:ea typeface="方正姚体" pitchFamily="2" charset="-122"/>
              </a:rPr>
              <a:t>These solutions can scale to clusters of thousands of nodes with high bandwidth</a:t>
            </a:r>
          </a:p>
          <a:p>
            <a:pPr marL="722376" lvl="1" indent="-274320" eaLnBrk="1" fontAlgn="auto" hangingPunct="1">
              <a:spcAft>
                <a:spcPts val="0"/>
              </a:spcAft>
              <a:buClr>
                <a:schemeClr val="tx1"/>
              </a:buClr>
              <a:buFont typeface="Times New Roman" pitchFamily="18" charset="0"/>
              <a:buChar char="–"/>
              <a:defRPr/>
            </a:pPr>
            <a:r>
              <a:rPr lang="en-US" altLang="zh-CN" sz="1800" dirty="0" smtClean="0">
                <a:latin typeface="+mj-lt"/>
                <a:ea typeface="方正姚体" pitchFamily="2" charset="-122"/>
              </a:rPr>
              <a:t>Expensive infrastructure, incompatible with TCP/IP applications</a:t>
            </a:r>
            <a:r>
              <a:rPr lang="en-US" altLang="zh-CN" sz="2000" dirty="0" smtClean="0">
                <a:latin typeface="+mj-lt"/>
                <a:ea typeface="SimSun" pitchFamily="2" charset="-122"/>
              </a:rPr>
              <a:t> </a:t>
            </a:r>
          </a:p>
          <a:p>
            <a:pPr marL="420624" indent="-384048" eaLnBrk="1" fontAlgn="auto" hangingPunct="1">
              <a:spcAft>
                <a:spcPts val="0"/>
              </a:spcAft>
              <a:buClr>
                <a:schemeClr val="tx1"/>
              </a:buClr>
              <a:buSzPct val="40000"/>
              <a:buFont typeface="Wingdings" pitchFamily="2" charset="2"/>
              <a:buChar char="l"/>
              <a:defRPr/>
            </a:pPr>
            <a:r>
              <a:rPr lang="en-US" altLang="zh-CN" sz="2000" b="1" dirty="0" smtClean="0">
                <a:solidFill>
                  <a:schemeClr val="tx2"/>
                </a:solidFill>
                <a:latin typeface="+mj-lt"/>
                <a:ea typeface="方正姚体" pitchFamily="2" charset="-122"/>
              </a:rPr>
              <a:t>Leverages commodity Ethernet switches and routers to interconnect cluster machines</a:t>
            </a:r>
            <a:r>
              <a:rPr lang="en-US" altLang="zh-CN" sz="2000" dirty="0" smtClean="0">
                <a:solidFill>
                  <a:schemeClr val="tx2"/>
                </a:solidFill>
                <a:latin typeface="+mj-lt"/>
                <a:ea typeface="SimSun" pitchFamily="2" charset="-122"/>
              </a:rPr>
              <a:t> </a:t>
            </a:r>
          </a:p>
          <a:p>
            <a:pPr marL="722376" lvl="1" indent="-274320" eaLnBrk="1" fontAlgn="auto" hangingPunct="1">
              <a:spcAft>
                <a:spcPts val="0"/>
              </a:spcAft>
              <a:buClr>
                <a:schemeClr val="tx1"/>
              </a:buClr>
              <a:buFont typeface="Times New Roman" pitchFamily="18" charset="0"/>
              <a:buChar char="–"/>
              <a:defRPr/>
            </a:pPr>
            <a:r>
              <a:rPr lang="en-US" altLang="zh-CN" sz="1800" dirty="0" smtClean="0">
                <a:solidFill>
                  <a:schemeClr val="tx2"/>
                </a:solidFill>
                <a:latin typeface="+mj-lt"/>
                <a:ea typeface="方正姚体" pitchFamily="2" charset="-122"/>
              </a:rPr>
              <a:t>Backwards compatible with existing infrastructures, low-cost</a:t>
            </a:r>
          </a:p>
          <a:p>
            <a:pPr marL="722376" lvl="1" indent="-274320" eaLnBrk="1" fontAlgn="auto" hangingPunct="1">
              <a:spcAft>
                <a:spcPts val="0"/>
              </a:spcAft>
              <a:buClr>
                <a:schemeClr val="tx1"/>
              </a:buClr>
              <a:buFont typeface="Times New Roman" pitchFamily="18" charset="0"/>
              <a:buChar char="–"/>
              <a:defRPr/>
            </a:pPr>
            <a:r>
              <a:rPr lang="en-US" altLang="zh-CN" sz="1800" dirty="0" smtClean="0">
                <a:latin typeface="+mj-lt"/>
                <a:ea typeface="方正姚体" pitchFamily="2" charset="-122"/>
              </a:rPr>
              <a:t>Aggregate cluster bandwidth scales poorly with cluster size, and achieving the highest levels of bandwidth incurs non-linear cost increase with cluster size</a:t>
            </a:r>
          </a:p>
        </p:txBody>
      </p:sp>
      <p:sp>
        <p:nvSpPr>
          <p:cNvPr id="4" name="Title 3"/>
          <p:cNvSpPr>
            <a:spLocks noGrp="1"/>
          </p:cNvSpPr>
          <p:nvPr>
            <p:ph type="title"/>
          </p:nvPr>
        </p:nvSpPr>
        <p:spPr>
          <a:xfrm>
            <a:off x="228600" y="12940"/>
            <a:ext cx="8243454" cy="683305"/>
          </a:xfrm>
        </p:spPr>
        <p:txBody>
          <a:bodyPr>
            <a:noAutofit/>
          </a:bodyPr>
          <a:lstStyle/>
          <a:p>
            <a:r>
              <a:rPr lang="en-US" sz="3600" dirty="0" smtClean="0"/>
              <a:t>Current Data Center Network Architectures</a:t>
            </a:r>
            <a:endParaRPr lang="en-US" sz="3600" dirty="0"/>
          </a:p>
        </p:txBody>
      </p:sp>
    </p:spTree>
    <p:extLst>
      <p:ext uri="{BB962C8B-B14F-4D97-AF65-F5344CB8AC3E}">
        <p14:creationId xmlns:p14="http://schemas.microsoft.com/office/powerpoint/2010/main" val="1240027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idx="1"/>
          </p:nvPr>
        </p:nvSpPr>
        <p:spPr/>
        <p:txBody>
          <a:bodyPr/>
          <a:lstStyle/>
          <a:p>
            <a:pPr eaLnBrk="1" hangingPunct="1"/>
            <a:endParaRPr lang="en-US" altLang="en-US" dirty="0" smtClean="0"/>
          </a:p>
          <a:p>
            <a:pPr eaLnBrk="1" hangingPunct="1"/>
            <a:r>
              <a:rPr lang="en-US" altLang="en-US" dirty="0" smtClean="0"/>
              <a:t>Single point of failure</a:t>
            </a:r>
          </a:p>
          <a:p>
            <a:pPr eaLnBrk="1" hangingPunct="1"/>
            <a:r>
              <a:rPr lang="en-US" altLang="en-US" dirty="0" smtClean="0"/>
              <a:t>Over subscript of links higher up in the topology</a:t>
            </a:r>
          </a:p>
          <a:p>
            <a:pPr lvl="1" eaLnBrk="1" hangingPunct="1"/>
            <a:r>
              <a:rPr lang="en-US" altLang="en-US" dirty="0" smtClean="0"/>
              <a:t>Trade off between cost and provisioning</a:t>
            </a:r>
          </a:p>
        </p:txBody>
      </p:sp>
      <p:sp>
        <p:nvSpPr>
          <p:cNvPr id="2" name="Title 1"/>
          <p:cNvSpPr>
            <a:spLocks noGrp="1"/>
          </p:cNvSpPr>
          <p:nvPr>
            <p:ph type="title"/>
          </p:nvPr>
        </p:nvSpPr>
        <p:spPr/>
        <p:txBody>
          <a:bodyPr>
            <a:normAutofit/>
          </a:bodyPr>
          <a:lstStyle/>
          <a:p>
            <a:r>
              <a:rPr lang="en-US" dirty="0" smtClean="0"/>
              <a:t>Problems with common DC Topology</a:t>
            </a:r>
            <a:endParaRPr lang="en-US" dirty="0"/>
          </a:p>
        </p:txBody>
      </p:sp>
    </p:spTree>
    <p:extLst>
      <p:ext uri="{BB962C8B-B14F-4D97-AF65-F5344CB8AC3E}">
        <p14:creationId xmlns:p14="http://schemas.microsoft.com/office/powerpoint/2010/main" val="10545270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p:cNvSpPr>
            <a:spLocks noGrp="1" noChangeArrowheads="1"/>
          </p:cNvSpPr>
          <p:nvPr>
            <p:ph type="title"/>
          </p:nvPr>
        </p:nvSpPr>
        <p:spPr/>
        <p:txBody>
          <a:bodyPr>
            <a:normAutofit/>
          </a:bodyPr>
          <a:lstStyle/>
          <a:p>
            <a:pPr eaLnBrk="1" hangingPunct="1"/>
            <a:r>
              <a:rPr lang="en-US" altLang="en-US" smtClean="0"/>
              <a:t>Cost of maintaining switches</a:t>
            </a:r>
          </a:p>
        </p:txBody>
      </p:sp>
      <p:pic>
        <p:nvPicPr>
          <p:cNvPr id="20483" name="Picture 5"/>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700088" y="1881188"/>
            <a:ext cx="6981825" cy="3963987"/>
          </a:xfrm>
        </p:spPr>
      </p:pic>
    </p:spTree>
    <p:extLst>
      <p:ext uri="{BB962C8B-B14F-4D97-AF65-F5344CB8AC3E}">
        <p14:creationId xmlns:p14="http://schemas.microsoft.com/office/powerpoint/2010/main" val="2532377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8600"/>
            <a:ext cx="9144000" cy="6525538"/>
          </a:xfrm>
          <a:prstGeom prst="rect">
            <a:avLst/>
          </a:prstGeom>
        </p:spPr>
      </p:pic>
    </p:spTree>
    <p:extLst>
      <p:ext uri="{BB962C8B-B14F-4D97-AF65-F5344CB8AC3E}">
        <p14:creationId xmlns:p14="http://schemas.microsoft.com/office/powerpoint/2010/main" val="70066495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400"/>
            <a:ext cx="9144000" cy="6464215"/>
          </a:xfrm>
          <a:prstGeom prst="rect">
            <a:avLst/>
          </a:prstGeom>
        </p:spPr>
      </p:pic>
    </p:spTree>
    <p:extLst>
      <p:ext uri="{BB962C8B-B14F-4D97-AF65-F5344CB8AC3E}">
        <p14:creationId xmlns:p14="http://schemas.microsoft.com/office/powerpoint/2010/main" val="185272118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9144000" cy="6672374"/>
          </a:xfrm>
          <a:prstGeom prst="rect">
            <a:avLst/>
          </a:prstGeom>
        </p:spPr>
      </p:pic>
    </p:spTree>
    <p:extLst>
      <p:ext uri="{BB962C8B-B14F-4D97-AF65-F5344CB8AC3E}">
        <p14:creationId xmlns:p14="http://schemas.microsoft.com/office/powerpoint/2010/main" val="5021795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0900"/>
            <a:ext cx="9144000" cy="5139829"/>
          </a:xfrm>
          <a:prstGeom prst="rect">
            <a:avLst/>
          </a:prstGeom>
        </p:spPr>
      </p:pic>
    </p:spTree>
    <p:extLst>
      <p:ext uri="{BB962C8B-B14F-4D97-AF65-F5344CB8AC3E}">
        <p14:creationId xmlns:p14="http://schemas.microsoft.com/office/powerpoint/2010/main" val="5877906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8600"/>
            <a:ext cx="9144000" cy="6532891"/>
          </a:xfrm>
          <a:prstGeom prst="rect">
            <a:avLst/>
          </a:prstGeom>
        </p:spPr>
      </p:pic>
    </p:spTree>
    <p:extLst>
      <p:ext uri="{BB962C8B-B14F-4D97-AF65-F5344CB8AC3E}">
        <p14:creationId xmlns:p14="http://schemas.microsoft.com/office/powerpoint/2010/main" val="123205272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6" y="0"/>
            <a:ext cx="9144000" cy="6590738"/>
          </a:xfrm>
          <a:prstGeom prst="rect">
            <a:avLst/>
          </a:prstGeom>
        </p:spPr>
      </p:pic>
    </p:spTree>
    <p:extLst>
      <p:ext uri="{BB962C8B-B14F-4D97-AF65-F5344CB8AC3E}">
        <p14:creationId xmlns:p14="http://schemas.microsoft.com/office/powerpoint/2010/main" val="153947524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124200"/>
            <a:ext cx="82296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Rectangle 3"/>
          <p:cNvSpPr>
            <a:spLocks noGrp="1" noChangeArrowheads="1"/>
          </p:cNvSpPr>
          <p:nvPr>
            <p:ph idx="1"/>
          </p:nvPr>
        </p:nvSpPr>
        <p:spPr>
          <a:xfrm>
            <a:off x="-26504" y="762000"/>
            <a:ext cx="9261764" cy="2514600"/>
          </a:xfrm>
        </p:spPr>
        <p:txBody>
          <a:bodyPr>
            <a:noAutofit/>
          </a:bodyPr>
          <a:lstStyle/>
          <a:p>
            <a:pPr eaLnBrk="1" hangingPunct="1">
              <a:lnSpc>
                <a:spcPct val="80000"/>
              </a:lnSpc>
            </a:pPr>
            <a:r>
              <a:rPr lang="en-US" altLang="zh-CN" sz="2800" i="1" dirty="0" smtClean="0">
                <a:solidFill>
                  <a:schemeClr val="accent2"/>
                </a:solidFill>
                <a:ea typeface="SimSun" panose="02010600030101010101" pitchFamily="2" charset="-122"/>
              </a:rPr>
              <a:t>Inter-connect racks (of servers) using a fat-tree topology</a:t>
            </a:r>
          </a:p>
          <a:p>
            <a:pPr lvl="1" eaLnBrk="1" hangingPunct="1">
              <a:lnSpc>
                <a:spcPct val="80000"/>
              </a:lnSpc>
              <a:buFontTx/>
              <a:buNone/>
            </a:pPr>
            <a:r>
              <a:rPr lang="en-US" altLang="zh-CN" sz="2400" dirty="0" smtClean="0">
                <a:ea typeface="SimSun" panose="02010600030101010101" pitchFamily="2" charset="-122"/>
              </a:rPr>
              <a:t>K-</a:t>
            </a:r>
            <a:r>
              <a:rPr lang="en-US" altLang="zh-CN" sz="2400" dirty="0" err="1" smtClean="0">
                <a:ea typeface="SimSun" panose="02010600030101010101" pitchFamily="2" charset="-122"/>
              </a:rPr>
              <a:t>ary</a:t>
            </a:r>
            <a:r>
              <a:rPr lang="en-US" altLang="zh-CN" sz="2400" dirty="0" smtClean="0">
                <a:ea typeface="SimSun" panose="02010600030101010101" pitchFamily="2" charset="-122"/>
              </a:rPr>
              <a:t> fat tree: three-layer topology (edge, aggregation and core)</a:t>
            </a:r>
          </a:p>
          <a:p>
            <a:pPr lvl="1" eaLnBrk="1" hangingPunct="1">
              <a:lnSpc>
                <a:spcPct val="80000"/>
              </a:lnSpc>
            </a:pPr>
            <a:r>
              <a:rPr lang="en-US" altLang="zh-CN" sz="2400" dirty="0" smtClean="0">
                <a:ea typeface="SimSun" panose="02010600030101010101" pitchFamily="2" charset="-122"/>
              </a:rPr>
              <a:t>each pod consists of (k/2)</a:t>
            </a:r>
            <a:r>
              <a:rPr lang="en-US" altLang="zh-CN" sz="2400" baseline="30000" dirty="0" smtClean="0">
                <a:ea typeface="SimSun" panose="02010600030101010101" pitchFamily="2" charset="-122"/>
              </a:rPr>
              <a:t>2</a:t>
            </a:r>
            <a:r>
              <a:rPr lang="en-US" altLang="zh-CN" sz="2400" dirty="0" smtClean="0">
                <a:ea typeface="SimSun" panose="02010600030101010101" pitchFamily="2" charset="-122"/>
              </a:rPr>
              <a:t> servers &amp; 2 layers of k/2 k-port switches</a:t>
            </a:r>
          </a:p>
          <a:p>
            <a:pPr lvl="1" eaLnBrk="1" hangingPunct="1">
              <a:lnSpc>
                <a:spcPct val="80000"/>
              </a:lnSpc>
            </a:pPr>
            <a:r>
              <a:rPr lang="en-US" altLang="zh-CN" sz="2400" dirty="0" smtClean="0">
                <a:ea typeface="SimSun" panose="02010600030101010101" pitchFamily="2" charset="-122"/>
              </a:rPr>
              <a:t>each edge switch connects to k/2 servers &amp; k/2 </a:t>
            </a:r>
            <a:r>
              <a:rPr lang="en-US" altLang="zh-CN" sz="2400" dirty="0" err="1" smtClean="0">
                <a:ea typeface="SimSun" panose="02010600030101010101" pitchFamily="2" charset="-122"/>
              </a:rPr>
              <a:t>aggr</a:t>
            </a:r>
            <a:r>
              <a:rPr lang="en-US" altLang="zh-CN" sz="2400" dirty="0" smtClean="0">
                <a:ea typeface="SimSun" panose="02010600030101010101" pitchFamily="2" charset="-122"/>
              </a:rPr>
              <a:t>. switches </a:t>
            </a:r>
          </a:p>
          <a:p>
            <a:pPr lvl="1" eaLnBrk="1" hangingPunct="1">
              <a:lnSpc>
                <a:spcPct val="80000"/>
              </a:lnSpc>
            </a:pPr>
            <a:r>
              <a:rPr lang="en-US" altLang="en-US" sz="2400" dirty="0" smtClean="0">
                <a:ea typeface="SimSun" panose="02010600030101010101" pitchFamily="2" charset="-122"/>
              </a:rPr>
              <a:t>each </a:t>
            </a:r>
            <a:r>
              <a:rPr lang="en-US" altLang="en-US" sz="2400" dirty="0" err="1" smtClean="0">
                <a:ea typeface="SimSun" panose="02010600030101010101" pitchFamily="2" charset="-122"/>
              </a:rPr>
              <a:t>aggr</a:t>
            </a:r>
            <a:r>
              <a:rPr lang="en-US" altLang="en-US" sz="2400" dirty="0" smtClean="0">
                <a:ea typeface="SimSun" panose="02010600030101010101" pitchFamily="2" charset="-122"/>
              </a:rPr>
              <a:t>. switch connects to k/2 edge &amp; k/2 core switches</a:t>
            </a:r>
          </a:p>
          <a:p>
            <a:pPr lvl="1" eaLnBrk="1" hangingPunct="1">
              <a:lnSpc>
                <a:spcPct val="80000"/>
              </a:lnSpc>
            </a:pPr>
            <a:r>
              <a:rPr lang="en-US" altLang="en-US" sz="2400" dirty="0" smtClean="0">
                <a:ea typeface="SimSun" panose="02010600030101010101" pitchFamily="2" charset="-122"/>
              </a:rPr>
              <a:t>(k/2)</a:t>
            </a:r>
            <a:r>
              <a:rPr lang="en-US" altLang="en-US" sz="2400" baseline="30000" dirty="0" smtClean="0">
                <a:ea typeface="SimSun" panose="02010600030101010101" pitchFamily="2" charset="-122"/>
              </a:rPr>
              <a:t>2</a:t>
            </a:r>
            <a:r>
              <a:rPr lang="en-US" altLang="en-US" sz="2400" dirty="0" smtClean="0">
                <a:ea typeface="SimSun" panose="02010600030101010101" pitchFamily="2" charset="-122"/>
              </a:rPr>
              <a:t> core switches: each connects to k pods</a:t>
            </a:r>
            <a:endParaRPr lang="en-US" altLang="en-US" sz="2400" dirty="0" smtClean="0"/>
          </a:p>
        </p:txBody>
      </p:sp>
      <p:sp>
        <p:nvSpPr>
          <p:cNvPr id="23557" name="Rectangle 11"/>
          <p:cNvSpPr>
            <a:spLocks noChangeArrowheads="1"/>
          </p:cNvSpPr>
          <p:nvPr/>
        </p:nvSpPr>
        <p:spPr bwMode="auto">
          <a:xfrm>
            <a:off x="685800" y="3962400"/>
            <a:ext cx="1600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r>
              <a:rPr lang="en-US" altLang="zh-CN" sz="1800">
                <a:solidFill>
                  <a:schemeClr val="bg1"/>
                </a:solidFill>
                <a:ea typeface="SimSun" panose="02010600030101010101" pitchFamily="2" charset="-122"/>
              </a:rPr>
              <a:t>Fat-tree  with K=4</a:t>
            </a:r>
          </a:p>
        </p:txBody>
      </p:sp>
      <p:sp>
        <p:nvSpPr>
          <p:cNvPr id="3" name="Title 2"/>
          <p:cNvSpPr>
            <a:spLocks noGrp="1"/>
          </p:cNvSpPr>
          <p:nvPr>
            <p:ph type="title"/>
          </p:nvPr>
        </p:nvSpPr>
        <p:spPr/>
        <p:txBody>
          <a:bodyPr>
            <a:normAutofit/>
          </a:bodyPr>
          <a:lstStyle/>
          <a:p>
            <a:r>
              <a:rPr lang="en-US" dirty="0" err="1" smtClean="0"/>
              <a:t>FatTree</a:t>
            </a:r>
            <a:r>
              <a:rPr lang="en-US" dirty="0" smtClean="0"/>
              <a:t>-based DC Architecture</a:t>
            </a:r>
            <a:endParaRPr lang="en-US" dirty="0"/>
          </a:p>
        </p:txBody>
      </p:sp>
    </p:spTree>
    <p:extLst>
      <p:ext uri="{BB962C8B-B14F-4D97-AF65-F5344CB8AC3E}">
        <p14:creationId xmlns:p14="http://schemas.microsoft.com/office/powerpoint/2010/main" val="3606152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8600"/>
            <a:ext cx="9131300" cy="6819900"/>
          </a:xfrm>
          <a:prstGeom prst="rect">
            <a:avLst/>
          </a:prstGeom>
        </p:spPr>
      </p:pic>
    </p:spTree>
    <p:extLst>
      <p:ext uri="{BB962C8B-B14F-4D97-AF65-F5344CB8AC3E}">
        <p14:creationId xmlns:p14="http://schemas.microsoft.com/office/powerpoint/2010/main" val="603128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400"/>
            <a:ext cx="9144000" cy="6778954"/>
          </a:xfrm>
          <a:prstGeom prst="rect">
            <a:avLst/>
          </a:prstGeom>
        </p:spPr>
      </p:pic>
    </p:spTree>
    <p:extLst>
      <p:ext uri="{BB962C8B-B14F-4D97-AF65-F5344CB8AC3E}">
        <p14:creationId xmlns:p14="http://schemas.microsoft.com/office/powerpoint/2010/main" val="18793459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8600"/>
            <a:ext cx="9144000" cy="6794500"/>
          </a:xfrm>
          <a:prstGeom prst="rect">
            <a:avLst/>
          </a:prstGeom>
        </p:spPr>
      </p:pic>
    </p:spTree>
    <p:extLst>
      <p:ext uri="{BB962C8B-B14F-4D97-AF65-F5344CB8AC3E}">
        <p14:creationId xmlns:p14="http://schemas.microsoft.com/office/powerpoint/2010/main" val="20837845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0463156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566"/>
            <a:ext cx="9144000" cy="6538656"/>
          </a:xfrm>
          <a:prstGeom prst="rect">
            <a:avLst/>
          </a:prstGeom>
        </p:spPr>
      </p:pic>
    </p:spTree>
    <p:extLst>
      <p:ext uri="{BB962C8B-B14F-4D97-AF65-F5344CB8AC3E}">
        <p14:creationId xmlns:p14="http://schemas.microsoft.com/office/powerpoint/2010/main" val="4285313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normAutofit/>
          </a:bodyPr>
          <a:lstStyle/>
          <a:p>
            <a:pPr eaLnBrk="1" hangingPunct="1">
              <a:defRPr/>
            </a:pPr>
            <a:r>
              <a:rPr lang="en-US" dirty="0" smtClean="0">
                <a:latin typeface="+mn-lt"/>
              </a:rPr>
              <a:t>Properties of the solution</a:t>
            </a:r>
          </a:p>
        </p:txBody>
      </p:sp>
      <p:sp>
        <p:nvSpPr>
          <p:cNvPr id="21507" name="Rectangle 3"/>
          <p:cNvSpPr>
            <a:spLocks noGrp="1" noChangeArrowheads="1"/>
          </p:cNvSpPr>
          <p:nvPr>
            <p:ph idx="1"/>
          </p:nvPr>
        </p:nvSpPr>
        <p:spPr/>
        <p:txBody>
          <a:bodyPr/>
          <a:lstStyle/>
          <a:p>
            <a:pPr eaLnBrk="1" hangingPunct="1"/>
            <a:r>
              <a:rPr lang="en-US" altLang="en-US" smtClean="0"/>
              <a:t>Backwards compatible with existing infrastructure</a:t>
            </a:r>
          </a:p>
          <a:p>
            <a:pPr lvl="1" eaLnBrk="1" hangingPunct="1"/>
            <a:r>
              <a:rPr lang="en-US" altLang="en-US" smtClean="0"/>
              <a:t>No changes in application</a:t>
            </a:r>
          </a:p>
          <a:p>
            <a:pPr lvl="1" eaLnBrk="1" hangingPunct="1"/>
            <a:r>
              <a:rPr lang="en-US" altLang="en-US" smtClean="0"/>
              <a:t>Support of layer 2 (Ethernet)</a:t>
            </a:r>
          </a:p>
          <a:p>
            <a:pPr eaLnBrk="1" hangingPunct="1"/>
            <a:r>
              <a:rPr lang="en-US" altLang="en-US" smtClean="0"/>
              <a:t>Cost effective</a:t>
            </a:r>
          </a:p>
          <a:p>
            <a:pPr lvl="1" eaLnBrk="1" hangingPunct="1"/>
            <a:r>
              <a:rPr lang="en-US" altLang="en-US" smtClean="0"/>
              <a:t>Low power consumption &amp; heat emission</a:t>
            </a:r>
          </a:p>
          <a:p>
            <a:pPr lvl="1" eaLnBrk="1" hangingPunct="1"/>
            <a:r>
              <a:rPr lang="en-US" altLang="en-US" smtClean="0"/>
              <a:t>Cheap infrastructure</a:t>
            </a:r>
          </a:p>
          <a:p>
            <a:pPr eaLnBrk="1" hangingPunct="1"/>
            <a:r>
              <a:rPr lang="en-US" altLang="en-US" smtClean="0"/>
              <a:t>Allows host communication at line speed</a:t>
            </a:r>
          </a:p>
          <a:p>
            <a:pPr lvl="1" eaLnBrk="1" hangingPunct="1"/>
            <a:endParaRPr lang="en-US" altLang="en-US" smtClean="0"/>
          </a:p>
          <a:p>
            <a:pPr eaLnBrk="1" hangingPunct="1"/>
            <a:endParaRPr lang="en-US" altLang="en-US" smtClean="0"/>
          </a:p>
        </p:txBody>
      </p:sp>
    </p:spTree>
    <p:extLst>
      <p:ext uri="{BB962C8B-B14F-4D97-AF65-F5344CB8AC3E}">
        <p14:creationId xmlns:p14="http://schemas.microsoft.com/office/powerpoint/2010/main" val="109718407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normAutofit/>
          </a:bodyPr>
          <a:lstStyle/>
          <a:p>
            <a:pPr eaLnBrk="1" hangingPunct="1">
              <a:defRPr/>
            </a:pPr>
            <a:r>
              <a:rPr lang="en-US" dirty="0" err="1" smtClean="0">
                <a:latin typeface="+mn-lt"/>
              </a:rPr>
              <a:t>Clos</a:t>
            </a:r>
            <a:r>
              <a:rPr lang="en-US" dirty="0" smtClean="0">
                <a:latin typeface="+mn-lt"/>
              </a:rPr>
              <a:t> Networks/Fat-Trees</a:t>
            </a:r>
          </a:p>
        </p:txBody>
      </p:sp>
      <p:sp>
        <p:nvSpPr>
          <p:cNvPr id="22531" name="Content Placeholder 2"/>
          <p:cNvSpPr>
            <a:spLocks noGrp="1"/>
          </p:cNvSpPr>
          <p:nvPr>
            <p:ph idx="1"/>
          </p:nvPr>
        </p:nvSpPr>
        <p:spPr/>
        <p:txBody>
          <a:bodyPr/>
          <a:lstStyle/>
          <a:p>
            <a:pPr eaLnBrk="1" hangingPunct="1"/>
            <a:r>
              <a:rPr lang="en-US" altLang="en-US" smtClean="0"/>
              <a:t>Adopt a special instance of a Clos topology</a:t>
            </a:r>
            <a:br>
              <a:rPr lang="en-US" altLang="en-US" smtClean="0"/>
            </a:br>
            <a:endParaRPr lang="en-US" altLang="en-US" smtClean="0"/>
          </a:p>
          <a:p>
            <a:pPr eaLnBrk="1" hangingPunct="1"/>
            <a:r>
              <a:rPr lang="en-US" altLang="en-US" smtClean="0"/>
              <a:t>Similar trends in telephone switches led to designing a topology with high bandwidth by interconnecting smaller commodity switches.</a:t>
            </a:r>
          </a:p>
        </p:txBody>
      </p:sp>
    </p:spTree>
    <p:extLst>
      <p:ext uri="{BB962C8B-B14F-4D97-AF65-F5344CB8AC3E}">
        <p14:creationId xmlns:p14="http://schemas.microsoft.com/office/powerpoint/2010/main" val="20781049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3300"/>
            <a:ext cx="9144000" cy="4847303"/>
          </a:xfrm>
          <a:prstGeom prst="rect">
            <a:avLst/>
          </a:prstGeom>
        </p:spPr>
      </p:pic>
    </p:spTree>
    <p:extLst>
      <p:ext uri="{BB962C8B-B14F-4D97-AF65-F5344CB8AC3E}">
        <p14:creationId xmlns:p14="http://schemas.microsoft.com/office/powerpoint/2010/main" val="97988866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4" descr="fat tree"/>
          <p:cNvPicPr>
            <a:picLocks noChangeAspect="1" noChangeArrowheads="1"/>
          </p:cNvPicPr>
          <p:nvPr/>
        </p:nvPicPr>
        <p:blipFill rotWithShape="1">
          <a:blip r:embed="rId3">
            <a:extLst>
              <a:ext uri="{28A0092B-C50C-407E-A947-70E740481C1C}">
                <a14:useLocalDpi xmlns:a14="http://schemas.microsoft.com/office/drawing/2010/main" val="0"/>
              </a:ext>
            </a:extLst>
          </a:blip>
          <a:srcRect t="22332" b="24012"/>
          <a:stretch/>
        </p:blipFill>
        <p:spPr bwMode="auto">
          <a:xfrm>
            <a:off x="1325217" y="4008783"/>
            <a:ext cx="6705600" cy="1798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Rectangle 3"/>
          <p:cNvSpPr>
            <a:spLocks noGrp="1" noChangeArrowheads="1"/>
          </p:cNvSpPr>
          <p:nvPr>
            <p:ph idx="1"/>
          </p:nvPr>
        </p:nvSpPr>
        <p:spPr>
          <a:xfrm>
            <a:off x="152400" y="762000"/>
            <a:ext cx="8783782" cy="1828800"/>
          </a:xfrm>
        </p:spPr>
        <p:txBody>
          <a:bodyPr>
            <a:noAutofit/>
          </a:bodyPr>
          <a:lstStyle/>
          <a:p>
            <a:pPr eaLnBrk="1" hangingPunct="1">
              <a:lnSpc>
                <a:spcPct val="80000"/>
              </a:lnSpc>
            </a:pPr>
            <a:r>
              <a:rPr lang="en-US" altLang="zh-CN" b="1" dirty="0" smtClean="0">
                <a:solidFill>
                  <a:schemeClr val="tx2"/>
                </a:solidFill>
                <a:ea typeface="SimSun" panose="02010600030101010101" pitchFamily="2" charset="-122"/>
              </a:rPr>
              <a:t>Why Fat-Tree?</a:t>
            </a:r>
          </a:p>
          <a:p>
            <a:pPr lvl="1" eaLnBrk="1" hangingPunct="1">
              <a:lnSpc>
                <a:spcPct val="80000"/>
              </a:lnSpc>
            </a:pPr>
            <a:r>
              <a:rPr lang="en-US" altLang="zh-CN" sz="2000" dirty="0" smtClean="0">
                <a:ea typeface="SimSun" panose="02010600030101010101" pitchFamily="2" charset="-122"/>
              </a:rPr>
              <a:t>Fat tree has identical bandwidth at any bisections</a:t>
            </a:r>
          </a:p>
          <a:p>
            <a:pPr lvl="1" eaLnBrk="1" hangingPunct="1">
              <a:lnSpc>
                <a:spcPct val="80000"/>
              </a:lnSpc>
            </a:pPr>
            <a:r>
              <a:rPr lang="en-US" altLang="zh-CN" sz="2000" dirty="0" smtClean="0">
                <a:ea typeface="SimSun" panose="02010600030101010101" pitchFamily="2" charset="-122"/>
              </a:rPr>
              <a:t>Each layer has the same aggregated bandwidth</a:t>
            </a:r>
            <a:endParaRPr lang="en-US" altLang="en-US" sz="2000" dirty="0" smtClean="0"/>
          </a:p>
          <a:p>
            <a:pPr eaLnBrk="1" hangingPunct="1"/>
            <a:r>
              <a:rPr lang="en-US" altLang="en-US" dirty="0" smtClean="0">
                <a:solidFill>
                  <a:schemeClr val="tx2"/>
                </a:solidFill>
              </a:rPr>
              <a:t>Can be built using cheap devices with uniform capacity</a:t>
            </a:r>
            <a:endParaRPr lang="en-US" altLang="en-US" sz="2000" dirty="0" smtClean="0">
              <a:solidFill>
                <a:schemeClr val="tx2"/>
              </a:solidFill>
            </a:endParaRPr>
          </a:p>
          <a:p>
            <a:pPr lvl="1" eaLnBrk="1" hangingPunct="1"/>
            <a:r>
              <a:rPr lang="en-US" altLang="en-US" sz="2000" dirty="0" smtClean="0"/>
              <a:t>Each port supports same speed as end host</a:t>
            </a:r>
          </a:p>
          <a:p>
            <a:pPr lvl="1" eaLnBrk="1" hangingPunct="1"/>
            <a:r>
              <a:rPr lang="en-US" altLang="en-US" sz="2000" dirty="0" smtClean="0"/>
              <a:t>All devices can transmit at line speed if packets are distributed uniform along available paths </a:t>
            </a:r>
          </a:p>
          <a:p>
            <a:pPr eaLnBrk="1" hangingPunct="1"/>
            <a:r>
              <a:rPr lang="en-US" altLang="en-US" dirty="0" smtClean="0">
                <a:solidFill>
                  <a:schemeClr val="tx2"/>
                </a:solidFill>
              </a:rPr>
              <a:t>Great scalability: k-port switch supports k</a:t>
            </a:r>
            <a:r>
              <a:rPr lang="en-US" altLang="en-US" baseline="30000" dirty="0" smtClean="0">
                <a:solidFill>
                  <a:schemeClr val="tx2"/>
                </a:solidFill>
              </a:rPr>
              <a:t>3</a:t>
            </a:r>
            <a:r>
              <a:rPr lang="en-US" altLang="en-US" dirty="0" smtClean="0">
                <a:solidFill>
                  <a:schemeClr val="tx2"/>
                </a:solidFill>
              </a:rPr>
              <a:t>/4 servers</a:t>
            </a:r>
          </a:p>
        </p:txBody>
      </p:sp>
      <p:sp>
        <p:nvSpPr>
          <p:cNvPr id="24581" name="Rectangle 11"/>
          <p:cNvSpPr>
            <a:spLocks noChangeArrowheads="1"/>
          </p:cNvSpPr>
          <p:nvPr/>
        </p:nvSpPr>
        <p:spPr bwMode="auto">
          <a:xfrm>
            <a:off x="2199861" y="5751443"/>
            <a:ext cx="5013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r>
              <a:rPr lang="en-US" altLang="zh-CN" sz="1800">
                <a:ea typeface="SimSun" panose="02010600030101010101" pitchFamily="2" charset="-122"/>
              </a:rPr>
              <a:t>Fat tree network with K = 6 supporting 54 hosts</a:t>
            </a:r>
          </a:p>
        </p:txBody>
      </p:sp>
      <p:sp>
        <p:nvSpPr>
          <p:cNvPr id="2" name="Title 1"/>
          <p:cNvSpPr>
            <a:spLocks noGrp="1"/>
          </p:cNvSpPr>
          <p:nvPr>
            <p:ph type="title"/>
          </p:nvPr>
        </p:nvSpPr>
        <p:spPr/>
        <p:txBody>
          <a:bodyPr>
            <a:normAutofit/>
          </a:bodyPr>
          <a:lstStyle/>
          <a:p>
            <a:r>
              <a:rPr lang="en-US" dirty="0" err="1" smtClean="0"/>
              <a:t>FatTree</a:t>
            </a:r>
            <a:r>
              <a:rPr lang="en-US" dirty="0" smtClean="0"/>
              <a:t>-based DC Architecture</a:t>
            </a:r>
            <a:endParaRPr lang="en-US" dirty="0"/>
          </a:p>
        </p:txBody>
      </p:sp>
    </p:spTree>
    <p:extLst>
      <p:ext uri="{BB962C8B-B14F-4D97-AF65-F5344CB8AC3E}">
        <p14:creationId xmlns:p14="http://schemas.microsoft.com/office/powerpoint/2010/main" val="78835688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3"/>
          <p:cNvSpPr>
            <a:spLocks noGrp="1" noChangeArrowheads="1"/>
          </p:cNvSpPr>
          <p:nvPr>
            <p:ph type="body" idx="1"/>
          </p:nvPr>
        </p:nvSpPr>
        <p:spPr>
          <a:xfrm>
            <a:off x="0" y="955965"/>
            <a:ext cx="9144000" cy="4378035"/>
          </a:xfrm>
        </p:spPr>
        <p:txBody>
          <a:bodyPr>
            <a:normAutofit/>
          </a:bodyPr>
          <a:lstStyle/>
          <a:p>
            <a:pPr>
              <a:buFontTx/>
              <a:buNone/>
            </a:pPr>
            <a:r>
              <a:rPr lang="en-US" altLang="en-US" sz="2000" dirty="0" smtClean="0">
                <a:solidFill>
                  <a:srgbClr val="FF0000"/>
                </a:solidFill>
              </a:rPr>
              <a:t>Does using fat-tree topology to inter-connect racks of servers in itself sufficient?</a:t>
            </a:r>
          </a:p>
          <a:p>
            <a:r>
              <a:rPr lang="en-US" altLang="en-US" sz="2000" dirty="0" smtClean="0">
                <a:solidFill>
                  <a:srgbClr val="191966"/>
                </a:solidFill>
              </a:rPr>
              <a:t>What routing protocols should we run on these switches?</a:t>
            </a:r>
          </a:p>
          <a:p>
            <a:r>
              <a:rPr lang="en-US" altLang="en-US" sz="2000" dirty="0" smtClean="0">
                <a:solidFill>
                  <a:srgbClr val="191966"/>
                </a:solidFill>
              </a:rPr>
              <a:t>Layer 2 switch algorithm: data plane flooding!</a:t>
            </a:r>
          </a:p>
          <a:p>
            <a:r>
              <a:rPr lang="en-US" altLang="en-US" sz="2000" dirty="0" smtClean="0">
                <a:solidFill>
                  <a:srgbClr val="191966"/>
                </a:solidFill>
              </a:rPr>
              <a:t>Layer 3 IP routing:</a:t>
            </a:r>
          </a:p>
          <a:p>
            <a:pPr lvl="1"/>
            <a:r>
              <a:rPr lang="en-US" altLang="en-US" sz="2000" dirty="0" smtClean="0"/>
              <a:t>shortest path IP routing will typically use only one path despite the path diversity in the topology</a:t>
            </a:r>
          </a:p>
          <a:p>
            <a:pPr lvl="1"/>
            <a:r>
              <a:rPr lang="en-US" altLang="en-US" sz="2000" dirty="0" smtClean="0"/>
              <a:t>if using equal-cost multi-path routing at each switch independently and blindly, packet re-ordering may occur; further load may not necessarily be well-balanced</a:t>
            </a:r>
          </a:p>
          <a:p>
            <a:pPr lvl="1"/>
            <a:r>
              <a:rPr lang="en-US" altLang="en-US" sz="2000" dirty="0" smtClean="0"/>
              <a:t>Aside: control plane flooding!</a:t>
            </a:r>
          </a:p>
          <a:p>
            <a:pPr>
              <a:buFontTx/>
              <a:buNone/>
            </a:pPr>
            <a:endParaRPr lang="en-US" altLang="en-US" sz="2000" dirty="0" smtClean="0">
              <a:solidFill>
                <a:srgbClr val="191966"/>
              </a:solidFill>
            </a:endParaRPr>
          </a:p>
        </p:txBody>
      </p:sp>
      <p:sp>
        <p:nvSpPr>
          <p:cNvPr id="2" name="Title 1"/>
          <p:cNvSpPr>
            <a:spLocks noGrp="1"/>
          </p:cNvSpPr>
          <p:nvPr>
            <p:ph type="title"/>
          </p:nvPr>
        </p:nvSpPr>
        <p:spPr/>
        <p:txBody>
          <a:bodyPr>
            <a:normAutofit/>
          </a:bodyPr>
          <a:lstStyle/>
          <a:p>
            <a:r>
              <a:rPr lang="en-US" dirty="0" err="1" smtClean="0"/>
              <a:t>FatTree</a:t>
            </a:r>
            <a:r>
              <a:rPr lang="en-US" dirty="0" smtClean="0"/>
              <a:t> Topology is great, But…</a:t>
            </a:r>
            <a:endParaRPr lang="en-US" dirty="0"/>
          </a:p>
        </p:txBody>
      </p:sp>
    </p:spTree>
    <p:extLst>
      <p:ext uri="{BB962C8B-B14F-4D97-AF65-F5344CB8AC3E}">
        <p14:creationId xmlns:p14="http://schemas.microsoft.com/office/powerpoint/2010/main" val="1411457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2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2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22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222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222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22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normAutofit/>
          </a:bodyPr>
          <a:lstStyle/>
          <a:p>
            <a:pPr eaLnBrk="1" hangingPunct="1"/>
            <a:r>
              <a:rPr lang="en-US" altLang="en-US" smtClean="0"/>
              <a:t>Problems with Fat-tree</a:t>
            </a:r>
          </a:p>
        </p:txBody>
      </p:sp>
      <p:sp>
        <p:nvSpPr>
          <p:cNvPr id="13315" name="Rectangle 3"/>
          <p:cNvSpPr>
            <a:spLocks noGrp="1" noChangeArrowheads="1"/>
          </p:cNvSpPr>
          <p:nvPr>
            <p:ph idx="1"/>
          </p:nvPr>
        </p:nvSpPr>
        <p:spPr/>
        <p:txBody>
          <a:bodyPr>
            <a:normAutofit/>
          </a:bodyPr>
          <a:lstStyle/>
          <a:p>
            <a:pPr marL="420624" indent="-384048" eaLnBrk="1" fontAlgn="auto" hangingPunct="1">
              <a:spcAft>
                <a:spcPts val="0"/>
              </a:spcAft>
              <a:buFont typeface="Wingdings 2"/>
              <a:buChar char=""/>
              <a:defRPr/>
            </a:pPr>
            <a:r>
              <a:rPr lang="en-US" dirty="0" smtClean="0"/>
              <a:t>Layer 3 will only use one of the existing equal cost paths</a:t>
            </a:r>
          </a:p>
          <a:p>
            <a:pPr marL="722376" lvl="1" indent="-274320" eaLnBrk="1" fontAlgn="auto" hangingPunct="1">
              <a:spcAft>
                <a:spcPts val="0"/>
              </a:spcAft>
              <a:buFont typeface="Wingdings 2"/>
              <a:buChar char=""/>
              <a:defRPr/>
            </a:pPr>
            <a:r>
              <a:rPr lang="en-US" dirty="0" smtClean="0"/>
              <a:t>Bottlenecks up and down the fat-tree</a:t>
            </a:r>
          </a:p>
          <a:p>
            <a:pPr marL="1005840" lvl="2" indent="-256032" eaLnBrk="1" fontAlgn="auto" hangingPunct="1">
              <a:spcAft>
                <a:spcPts val="0"/>
              </a:spcAft>
              <a:buFont typeface="Arial"/>
              <a:buChar char="○"/>
              <a:defRPr/>
            </a:pPr>
            <a:r>
              <a:rPr lang="en-US" dirty="0" smtClean="0"/>
              <a:t>Simple extension to IP forwarding</a:t>
            </a:r>
          </a:p>
          <a:p>
            <a:pPr marL="342900" lvl="1" indent="-342900" eaLnBrk="1" fontAlgn="auto" hangingPunct="1">
              <a:spcAft>
                <a:spcPts val="0"/>
              </a:spcAft>
              <a:buFontTx/>
              <a:buChar char="•"/>
              <a:defRPr/>
            </a:pPr>
            <a:r>
              <a:rPr lang="en-US" dirty="0" smtClean="0"/>
              <a:t>Packet re-ordering occurs if layer 3 blindly takes advantage of path diversity ; further load may not necessarily be well-balanced</a:t>
            </a:r>
          </a:p>
          <a:p>
            <a:pPr marL="420624" indent="-384048" eaLnBrk="1" fontAlgn="auto" hangingPunct="1">
              <a:spcAft>
                <a:spcPts val="0"/>
              </a:spcAft>
              <a:buFont typeface="Wingdings 2"/>
              <a:buChar char=""/>
              <a:defRPr/>
            </a:pPr>
            <a:r>
              <a:rPr lang="en-US" dirty="0" smtClean="0"/>
              <a:t>Wiring complexity in large networks</a:t>
            </a:r>
          </a:p>
          <a:p>
            <a:pPr marL="722376" lvl="1" indent="-274320" eaLnBrk="1" fontAlgn="auto" hangingPunct="1">
              <a:spcAft>
                <a:spcPts val="0"/>
              </a:spcAft>
              <a:buFont typeface="Wingdings 2"/>
              <a:buChar char=""/>
              <a:defRPr/>
            </a:pPr>
            <a:r>
              <a:rPr lang="en-US" dirty="0" smtClean="0"/>
              <a:t>Packing and placement technique</a:t>
            </a:r>
          </a:p>
        </p:txBody>
      </p:sp>
    </p:spTree>
    <p:extLst>
      <p:ext uri="{BB962C8B-B14F-4D97-AF65-F5344CB8AC3E}">
        <p14:creationId xmlns:p14="http://schemas.microsoft.com/office/powerpoint/2010/main" val="83904177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idx="1"/>
          </p:nvPr>
        </p:nvSpPr>
        <p:spPr>
          <a:xfrm>
            <a:off x="457200" y="1371600"/>
            <a:ext cx="7772400" cy="2743200"/>
          </a:xfrm>
        </p:spPr>
        <p:txBody>
          <a:bodyPr>
            <a:normAutofit/>
          </a:bodyPr>
          <a:lstStyle/>
          <a:p>
            <a:pPr marL="420624" indent="-384048" eaLnBrk="1" fontAlgn="auto" hangingPunct="1">
              <a:spcAft>
                <a:spcPts val="0"/>
              </a:spcAft>
              <a:buFont typeface="Wingdings 2"/>
              <a:buChar char=""/>
              <a:defRPr/>
            </a:pPr>
            <a:r>
              <a:rPr lang="en-US" dirty="0" smtClean="0">
                <a:solidFill>
                  <a:schemeClr val="tx2"/>
                </a:solidFill>
              </a:rPr>
              <a:t>Enforce a special (IP) addressing scheme in DC</a:t>
            </a:r>
          </a:p>
          <a:p>
            <a:pPr marL="722376" lvl="1" indent="-274320" eaLnBrk="1" fontAlgn="auto" hangingPunct="1">
              <a:spcAft>
                <a:spcPts val="0"/>
              </a:spcAft>
              <a:buFont typeface="Wingdings 2"/>
              <a:buChar char=""/>
              <a:defRPr/>
            </a:pPr>
            <a:r>
              <a:rPr lang="en-US" dirty="0" err="1" smtClean="0"/>
              <a:t>unused.PodNumber.switchnumber.Endhost</a:t>
            </a:r>
            <a:endParaRPr lang="en-US" dirty="0" smtClean="0"/>
          </a:p>
          <a:p>
            <a:pPr marL="722376" lvl="1" indent="-274320" eaLnBrk="1" fontAlgn="auto" hangingPunct="1">
              <a:spcAft>
                <a:spcPts val="0"/>
              </a:spcAft>
              <a:buFont typeface="Wingdings 2"/>
              <a:buChar char=""/>
              <a:defRPr/>
            </a:pPr>
            <a:r>
              <a:rPr lang="en-US" dirty="0" smtClean="0"/>
              <a:t>Allows host attached to same switch to route only through switch</a:t>
            </a:r>
          </a:p>
          <a:p>
            <a:pPr marL="722376" lvl="1" indent="-274320" eaLnBrk="1" fontAlgn="auto" hangingPunct="1">
              <a:spcAft>
                <a:spcPts val="0"/>
              </a:spcAft>
              <a:buFont typeface="Wingdings 2"/>
              <a:buChar char=""/>
              <a:defRPr/>
            </a:pPr>
            <a:r>
              <a:rPr lang="en-US" dirty="0" smtClean="0"/>
              <a:t>Allows inter-pod traffic to stay within pod</a:t>
            </a:r>
            <a:endParaRPr lang="en-US" dirty="0" smtClean="0">
              <a:solidFill>
                <a:srgbClr val="191966"/>
              </a:solidFill>
            </a:endParaRPr>
          </a:p>
          <a:p>
            <a:pPr marL="722376" lvl="1" indent="-274320" eaLnBrk="1" fontAlgn="auto" hangingPunct="1">
              <a:spcAft>
                <a:spcPts val="0"/>
              </a:spcAft>
              <a:buFontTx/>
              <a:buNone/>
              <a:defRPr/>
            </a:pPr>
            <a:endParaRPr lang="en-US" dirty="0" smtClean="0"/>
          </a:p>
        </p:txBody>
      </p:sp>
      <p:sp>
        <p:nvSpPr>
          <p:cNvPr id="5" name="Rectangle 9"/>
          <p:cNvSpPr txBox="1">
            <a:spLocks noChangeArrowheads="1"/>
          </p:cNvSpPr>
          <p:nvPr/>
        </p:nvSpPr>
        <p:spPr bwMode="auto">
          <a:xfrm>
            <a:off x="0" y="3733800"/>
            <a:ext cx="5105400" cy="2286000"/>
          </a:xfrm>
          <a:prstGeom prst="rect">
            <a:avLst/>
          </a:prstGeom>
          <a:noFill/>
          <a:ln w="9525">
            <a:noFill/>
            <a:miter lim="800000"/>
            <a:headEnd/>
            <a:tailEnd/>
          </a:ln>
        </p:spPr>
        <p:txBody>
          <a:bodyPr/>
          <a:lstStyle/>
          <a:p>
            <a:pPr marL="1200150" lvl="2" indent="-285750">
              <a:spcBef>
                <a:spcPct val="20000"/>
              </a:spcBef>
              <a:buFontTx/>
              <a:buChar char="–"/>
              <a:defRPr/>
            </a:pPr>
            <a:endParaRPr lang="en-US" sz="1800" kern="0" dirty="0">
              <a:latin typeface="+mn-lt"/>
            </a:endParaRPr>
          </a:p>
        </p:txBody>
      </p:sp>
      <p:sp>
        <p:nvSpPr>
          <p:cNvPr id="2" name="Title 1"/>
          <p:cNvSpPr>
            <a:spLocks noGrp="1"/>
          </p:cNvSpPr>
          <p:nvPr>
            <p:ph type="title"/>
          </p:nvPr>
        </p:nvSpPr>
        <p:spPr/>
        <p:txBody>
          <a:bodyPr>
            <a:normAutofit/>
          </a:bodyPr>
          <a:lstStyle/>
          <a:p>
            <a:r>
              <a:rPr lang="en-US" dirty="0" smtClean="0"/>
              <a:t>Fat Tree </a:t>
            </a:r>
            <a:r>
              <a:rPr lang="en-US" dirty="0" smtClean="0"/>
              <a:t>Modified</a:t>
            </a:r>
            <a:endParaRPr lang="en-US" dirty="0"/>
          </a:p>
        </p:txBody>
      </p:sp>
    </p:spTree>
    <p:extLst>
      <p:ext uri="{BB962C8B-B14F-4D97-AF65-F5344CB8AC3E}">
        <p14:creationId xmlns:p14="http://schemas.microsoft.com/office/powerpoint/2010/main" val="139753664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Content Placeholder 2"/>
          <p:cNvSpPr>
            <a:spLocks noGrp="1"/>
          </p:cNvSpPr>
          <p:nvPr>
            <p:ph idx="1"/>
          </p:nvPr>
        </p:nvSpPr>
        <p:spPr>
          <a:xfrm>
            <a:off x="228600" y="762000"/>
            <a:ext cx="7467600" cy="4525963"/>
          </a:xfrm>
        </p:spPr>
        <p:txBody>
          <a:bodyPr/>
          <a:lstStyle/>
          <a:p>
            <a:pPr eaLnBrk="1" hangingPunct="1"/>
            <a:r>
              <a:rPr lang="en-US" altLang="en-US" dirty="0" smtClean="0">
                <a:solidFill>
                  <a:schemeClr val="tx2"/>
                </a:solidFill>
              </a:rPr>
              <a:t>Use two level look-ups to distribute traffic and maintain packet ordering</a:t>
            </a:r>
          </a:p>
          <a:p>
            <a:pPr lvl="1" eaLnBrk="1" hangingPunct="1"/>
            <a:r>
              <a:rPr lang="en-US" altLang="en-US" dirty="0" smtClean="0"/>
              <a:t>First level is prefix lookup</a:t>
            </a:r>
          </a:p>
          <a:p>
            <a:pPr lvl="2" eaLnBrk="1" hangingPunct="1"/>
            <a:r>
              <a:rPr lang="en-US" altLang="en-US" dirty="0" smtClean="0"/>
              <a:t>used to route down the topology to servers</a:t>
            </a:r>
          </a:p>
          <a:p>
            <a:pPr lvl="1" eaLnBrk="1" hangingPunct="1"/>
            <a:r>
              <a:rPr lang="en-US" altLang="en-US" dirty="0" smtClean="0"/>
              <a:t>Second level is a suffix lookup</a:t>
            </a:r>
          </a:p>
          <a:p>
            <a:pPr lvl="2" eaLnBrk="1" hangingPunct="1"/>
            <a:r>
              <a:rPr lang="en-US" altLang="en-US" dirty="0" smtClean="0"/>
              <a:t>used to route up towards core</a:t>
            </a:r>
          </a:p>
          <a:p>
            <a:pPr lvl="2" eaLnBrk="1" hangingPunct="1"/>
            <a:r>
              <a:rPr lang="en-US" altLang="en-US" dirty="0" smtClean="0"/>
              <a:t>maintain packet ordering by using same ports for same server</a:t>
            </a:r>
          </a:p>
          <a:p>
            <a:pPr lvl="2" eaLnBrk="1" hangingPunct="1"/>
            <a:r>
              <a:rPr lang="en-US" altLang="en-US" dirty="0" smtClean="0"/>
              <a:t>Diffuses and spreads out traffic</a:t>
            </a:r>
          </a:p>
          <a:p>
            <a:pPr eaLnBrk="1" hangingPunct="1">
              <a:buFontTx/>
              <a:buNone/>
            </a:pPr>
            <a:endParaRPr lang="en-US" altLang="en-US" dirty="0" smtClean="0"/>
          </a:p>
        </p:txBody>
      </p:sp>
      <p:pic>
        <p:nvPicPr>
          <p:cNvPr id="276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4267200"/>
            <a:ext cx="3962400"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rmAutofit/>
          </a:bodyPr>
          <a:lstStyle/>
          <a:p>
            <a:r>
              <a:rPr lang="en-US" dirty="0" err="1" smtClean="0"/>
              <a:t>FatTree</a:t>
            </a:r>
            <a:r>
              <a:rPr lang="en-US" dirty="0" smtClean="0"/>
              <a:t> Modified</a:t>
            </a:r>
            <a:endParaRPr lang="en-US" dirty="0"/>
          </a:p>
        </p:txBody>
      </p:sp>
    </p:spTree>
    <p:extLst>
      <p:ext uri="{BB962C8B-B14F-4D97-AF65-F5344CB8AC3E}">
        <p14:creationId xmlns:p14="http://schemas.microsoft.com/office/powerpoint/2010/main" val="168264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idx="1"/>
          </p:nvPr>
        </p:nvSpPr>
        <p:spPr>
          <a:xfrm>
            <a:off x="685800" y="1219200"/>
            <a:ext cx="7772400" cy="5029200"/>
          </a:xfrm>
        </p:spPr>
        <p:txBody>
          <a:bodyPr>
            <a:normAutofit/>
          </a:bodyPr>
          <a:lstStyle/>
          <a:p>
            <a:pPr marL="420624" indent="-384048" eaLnBrk="1" fontAlgn="auto" hangingPunct="1">
              <a:spcAft>
                <a:spcPts val="0"/>
              </a:spcAft>
              <a:buFontTx/>
              <a:buNone/>
              <a:defRPr/>
            </a:pPr>
            <a:r>
              <a:rPr lang="en-US" dirty="0" smtClean="0">
                <a:solidFill>
                  <a:schemeClr val="accent3">
                    <a:lumMod val="75000"/>
                  </a:schemeClr>
                </a:solidFill>
              </a:rPr>
              <a:t>Diffusion Optimizations (routing options)</a:t>
            </a:r>
            <a:br>
              <a:rPr lang="en-US" dirty="0" smtClean="0">
                <a:solidFill>
                  <a:schemeClr val="accent3">
                    <a:lumMod val="75000"/>
                  </a:schemeClr>
                </a:solidFill>
              </a:rPr>
            </a:br>
            <a:endParaRPr lang="en-US" dirty="0" smtClean="0">
              <a:solidFill>
                <a:schemeClr val="accent3">
                  <a:lumMod val="75000"/>
                </a:schemeClr>
              </a:solidFill>
            </a:endParaRPr>
          </a:p>
          <a:p>
            <a:pPr marL="514350" indent="-514350" eaLnBrk="1" fontAlgn="auto" hangingPunct="1">
              <a:spcAft>
                <a:spcPts val="0"/>
              </a:spcAft>
              <a:buFont typeface="Wingdings 2" panose="05020102010507070707" pitchFamily="18" charset="2"/>
              <a:buNone/>
              <a:defRPr/>
            </a:pPr>
            <a:r>
              <a:rPr lang="en-US" dirty="0" smtClean="0">
                <a:solidFill>
                  <a:schemeClr val="tx2"/>
                </a:solidFill>
              </a:rPr>
              <a:t>1. Flow classification</a:t>
            </a:r>
            <a:r>
              <a:rPr lang="en-US" sz="2200" dirty="0" smtClean="0">
                <a:solidFill>
                  <a:srgbClr val="191966"/>
                </a:solidFill>
              </a:rPr>
              <a:t>, </a:t>
            </a:r>
            <a:r>
              <a:rPr lang="en-US" altLang="zh-CN" sz="2400" dirty="0" smtClean="0">
                <a:solidFill>
                  <a:schemeClr val="tx2"/>
                </a:solidFill>
                <a:latin typeface="+mj-lt"/>
                <a:ea typeface="方正姚体" pitchFamily="2" charset="-122"/>
              </a:rPr>
              <a:t>Denote a </a:t>
            </a:r>
            <a:r>
              <a:rPr lang="en-US" altLang="zh-CN" sz="2400" i="1" dirty="0" smtClean="0">
                <a:solidFill>
                  <a:schemeClr val="tx2"/>
                </a:solidFill>
                <a:latin typeface="+mj-lt"/>
                <a:ea typeface="方正姚体" pitchFamily="2" charset="-122"/>
              </a:rPr>
              <a:t>flow </a:t>
            </a:r>
            <a:r>
              <a:rPr lang="en-US" altLang="zh-CN" sz="2400" dirty="0" smtClean="0">
                <a:solidFill>
                  <a:schemeClr val="tx2"/>
                </a:solidFill>
                <a:latin typeface="+mj-lt"/>
                <a:ea typeface="方正姚体" pitchFamily="2" charset="-122"/>
              </a:rPr>
              <a:t>as a sequence of packets; pod switches forward subsequent packets of the same flow to same outgoing port. And periodically reassign a minimal number of output ports</a:t>
            </a:r>
            <a:endParaRPr lang="en-US" sz="2400" dirty="0" smtClean="0">
              <a:solidFill>
                <a:srgbClr val="191966"/>
              </a:solidFill>
              <a:latin typeface="+mj-lt"/>
            </a:endParaRPr>
          </a:p>
          <a:p>
            <a:pPr marL="722376" lvl="1" indent="-274320" eaLnBrk="1" fontAlgn="auto" hangingPunct="1">
              <a:spcAft>
                <a:spcPts val="0"/>
              </a:spcAft>
              <a:buFont typeface="Wingdings 2"/>
              <a:buChar char=""/>
              <a:defRPr/>
            </a:pPr>
            <a:r>
              <a:rPr lang="en-US" dirty="0" smtClean="0"/>
              <a:t>Eliminates local congestion</a:t>
            </a:r>
          </a:p>
          <a:p>
            <a:pPr marL="722376" lvl="1" indent="-274320" eaLnBrk="1" fontAlgn="auto" hangingPunct="1">
              <a:spcAft>
                <a:spcPts val="0"/>
              </a:spcAft>
              <a:buFont typeface="Wingdings 2"/>
              <a:buChar char=""/>
              <a:defRPr/>
            </a:pPr>
            <a:r>
              <a:rPr lang="en-US" dirty="0" smtClean="0"/>
              <a:t>Assign traffic to ports on a per-flow basis instead of a per-host basis, </a:t>
            </a:r>
            <a:r>
              <a:rPr lang="en-US" altLang="zh-CN" dirty="0" smtClean="0">
                <a:solidFill>
                  <a:schemeClr val="tx2"/>
                </a:solidFill>
                <a:ea typeface="方正姚体" pitchFamily="2" charset="-122"/>
              </a:rPr>
              <a:t>Ensure fair distribution on flows</a:t>
            </a:r>
            <a:endParaRPr lang="en-US" dirty="0" smtClean="0"/>
          </a:p>
          <a:p>
            <a:pPr marL="420624" indent="-384048" eaLnBrk="1" fontAlgn="auto" hangingPunct="1">
              <a:spcAft>
                <a:spcPts val="0"/>
              </a:spcAft>
              <a:buFont typeface="Wingdings 2"/>
              <a:buChar char=""/>
              <a:defRPr/>
            </a:pPr>
            <a:endParaRPr lang="en-US" dirty="0" smtClean="0"/>
          </a:p>
        </p:txBody>
      </p:sp>
      <p:sp>
        <p:nvSpPr>
          <p:cNvPr id="2" name="Title 1"/>
          <p:cNvSpPr>
            <a:spLocks noGrp="1"/>
          </p:cNvSpPr>
          <p:nvPr>
            <p:ph type="title"/>
          </p:nvPr>
        </p:nvSpPr>
        <p:spPr/>
        <p:txBody>
          <a:bodyPr>
            <a:normAutofit/>
          </a:bodyPr>
          <a:lstStyle/>
          <a:p>
            <a:r>
              <a:rPr lang="en-US" dirty="0" err="1" smtClean="0"/>
              <a:t>FatTree</a:t>
            </a:r>
            <a:r>
              <a:rPr lang="en-US" dirty="0" smtClean="0"/>
              <a:t> Modified</a:t>
            </a:r>
            <a:endParaRPr lang="en-US" dirty="0"/>
          </a:p>
        </p:txBody>
      </p:sp>
    </p:spTree>
    <p:extLst>
      <p:ext uri="{BB962C8B-B14F-4D97-AF65-F5344CB8AC3E}">
        <p14:creationId xmlns:p14="http://schemas.microsoft.com/office/powerpoint/2010/main" val="36289349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Content Placeholder 2"/>
          <p:cNvSpPr>
            <a:spLocks noGrp="1"/>
          </p:cNvSpPr>
          <p:nvPr>
            <p:ph idx="1"/>
          </p:nvPr>
        </p:nvSpPr>
        <p:spPr/>
        <p:txBody>
          <a:bodyPr/>
          <a:lstStyle/>
          <a:p>
            <a:pPr eaLnBrk="1" hangingPunct="1">
              <a:buFont typeface="Wingdings 2" panose="05020102010507070707" pitchFamily="18" charset="2"/>
              <a:buNone/>
            </a:pPr>
            <a:r>
              <a:rPr lang="en-US" altLang="en-US" dirty="0" smtClean="0">
                <a:solidFill>
                  <a:schemeClr val="tx2"/>
                </a:solidFill>
              </a:rPr>
              <a:t>2. Flow scheduling</a:t>
            </a:r>
            <a:r>
              <a:rPr lang="en-US" altLang="en-US" sz="2200" dirty="0" smtClean="0">
                <a:solidFill>
                  <a:srgbClr val="191966"/>
                </a:solidFill>
              </a:rPr>
              <a:t>, </a:t>
            </a:r>
            <a:r>
              <a:rPr lang="en-US" altLang="zh-CN" sz="2400" dirty="0" smtClean="0">
                <a:solidFill>
                  <a:schemeClr val="tx2"/>
                </a:solidFill>
                <a:ea typeface="方正姚体" pitchFamily="2" charset="-122"/>
              </a:rPr>
              <a:t>Pay attention to routing </a:t>
            </a:r>
            <a:r>
              <a:rPr lang="en-US" altLang="zh-CN" sz="2400" b="1" i="1" dirty="0" smtClean="0">
                <a:solidFill>
                  <a:schemeClr val="tx2"/>
                </a:solidFill>
                <a:ea typeface="方正姚体" pitchFamily="2" charset="-122"/>
              </a:rPr>
              <a:t>large flows</a:t>
            </a:r>
            <a:r>
              <a:rPr lang="en-US" altLang="zh-CN" sz="2400" dirty="0" smtClean="0">
                <a:solidFill>
                  <a:schemeClr val="tx2"/>
                </a:solidFill>
                <a:ea typeface="方正姚体" pitchFamily="2" charset="-122"/>
              </a:rPr>
              <a:t>, edge switches detect any outgoing flow whose size grows above a predefined threshold, and then send notification to a </a:t>
            </a:r>
            <a:r>
              <a:rPr lang="en-US" altLang="zh-CN" sz="2400" b="1" i="1" dirty="0" smtClean="0">
                <a:solidFill>
                  <a:schemeClr val="tx2"/>
                </a:solidFill>
                <a:ea typeface="方正姚体" pitchFamily="2" charset="-122"/>
              </a:rPr>
              <a:t>central scheduler</a:t>
            </a:r>
            <a:r>
              <a:rPr lang="en-US" altLang="zh-CN" sz="2400" dirty="0" smtClean="0">
                <a:solidFill>
                  <a:schemeClr val="tx2"/>
                </a:solidFill>
                <a:ea typeface="方正姚体" pitchFamily="2" charset="-122"/>
              </a:rPr>
              <a:t>. The central scheduler tries to assign non-conflicting paths for these large flows.</a:t>
            </a:r>
            <a:endParaRPr lang="en-US" altLang="en-US" sz="2400" dirty="0" smtClean="0">
              <a:solidFill>
                <a:srgbClr val="191966"/>
              </a:solidFill>
            </a:endParaRPr>
          </a:p>
          <a:p>
            <a:pPr lvl="1" eaLnBrk="1" hangingPunct="1"/>
            <a:r>
              <a:rPr lang="en-US" altLang="en-US" dirty="0" smtClean="0"/>
              <a:t>Eliminates global congestion</a:t>
            </a:r>
          </a:p>
          <a:p>
            <a:pPr lvl="1" eaLnBrk="1" hangingPunct="1"/>
            <a:r>
              <a:rPr lang="en-US" altLang="en-US" dirty="0" smtClean="0"/>
              <a:t>Prevent long lived flows from sharing the same links</a:t>
            </a:r>
          </a:p>
          <a:p>
            <a:pPr lvl="1" eaLnBrk="1" hangingPunct="1"/>
            <a:r>
              <a:rPr lang="en-US" altLang="en-US" dirty="0" smtClean="0"/>
              <a:t>Assign long lived flows to different  links</a:t>
            </a:r>
          </a:p>
        </p:txBody>
      </p:sp>
      <p:sp>
        <p:nvSpPr>
          <p:cNvPr id="2" name="Title 1"/>
          <p:cNvSpPr>
            <a:spLocks noGrp="1"/>
          </p:cNvSpPr>
          <p:nvPr>
            <p:ph type="title"/>
          </p:nvPr>
        </p:nvSpPr>
        <p:spPr/>
        <p:txBody>
          <a:bodyPr>
            <a:normAutofit/>
          </a:bodyPr>
          <a:lstStyle/>
          <a:p>
            <a:r>
              <a:rPr lang="en-US" dirty="0" smtClean="0"/>
              <a:t>Fat Tree </a:t>
            </a:r>
            <a:r>
              <a:rPr lang="en-US" dirty="0" smtClean="0"/>
              <a:t>Modified</a:t>
            </a:r>
            <a:endParaRPr lang="en-US" dirty="0"/>
          </a:p>
        </p:txBody>
      </p:sp>
    </p:spTree>
    <p:extLst>
      <p:ext uri="{BB962C8B-B14F-4D97-AF65-F5344CB8AC3E}">
        <p14:creationId xmlns:p14="http://schemas.microsoft.com/office/powerpoint/2010/main" val="1321608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Content Placeholder 2"/>
          <p:cNvSpPr>
            <a:spLocks noGrp="1"/>
          </p:cNvSpPr>
          <p:nvPr>
            <p:ph idx="1"/>
          </p:nvPr>
        </p:nvSpPr>
        <p:spPr>
          <a:xfrm>
            <a:off x="457200" y="1143000"/>
            <a:ext cx="8229600" cy="5486400"/>
          </a:xfrm>
        </p:spPr>
        <p:txBody>
          <a:bodyPr/>
          <a:lstStyle/>
          <a:p>
            <a:pPr eaLnBrk="1" hangingPunct="1"/>
            <a:r>
              <a:rPr lang="en-US" altLang="zh-CN" sz="2400" dirty="0" smtClean="0">
                <a:ea typeface="方正姚体" pitchFamily="2" charset="-122"/>
              </a:rPr>
              <a:t>In this scheme, each switch in the network maintains a BFD (Bidirectional Forwarding Detection) session with each of its neighbors to determine when a link or neighboring switch fails</a:t>
            </a:r>
          </a:p>
          <a:p>
            <a:pPr lvl="1" indent="-382588" eaLnBrk="1" hangingPunct="1">
              <a:buFont typeface="Wingdings 2" panose="05020102010507070707" pitchFamily="18" charset="2"/>
              <a:buChar char=""/>
            </a:pPr>
            <a:r>
              <a:rPr lang="en-US" altLang="zh-CN" sz="2800" dirty="0" smtClean="0">
                <a:solidFill>
                  <a:schemeClr val="tx2"/>
                </a:solidFill>
                <a:ea typeface="方正姚体" pitchFamily="2" charset="-122"/>
              </a:rPr>
              <a:t>Failure between upper layer and core switches</a:t>
            </a:r>
            <a:endParaRPr lang="en-US" altLang="zh-CN" dirty="0" smtClean="0">
              <a:solidFill>
                <a:schemeClr val="tx2"/>
              </a:solidFill>
            </a:endParaRPr>
          </a:p>
          <a:p>
            <a:pPr lvl="2" indent="-382588" eaLnBrk="1" hangingPunct="1">
              <a:buFont typeface="Wingdings 2" panose="05020102010507070707" pitchFamily="18" charset="2"/>
              <a:buChar char=""/>
            </a:pPr>
            <a:r>
              <a:rPr lang="en-US" altLang="zh-CN" dirty="0" smtClean="0">
                <a:ea typeface="方正姚体" pitchFamily="2" charset="-122"/>
              </a:rPr>
              <a:t>Outgoing inter-pod traffic, local routing table marks the affected link as unavailable and chooses another core switch</a:t>
            </a:r>
          </a:p>
          <a:p>
            <a:pPr lvl="2" indent="-382588" eaLnBrk="1" hangingPunct="1">
              <a:buFont typeface="Wingdings 2" panose="05020102010507070707" pitchFamily="18" charset="2"/>
              <a:buChar char=""/>
            </a:pPr>
            <a:r>
              <a:rPr lang="en-US" altLang="zh-CN" dirty="0" smtClean="0">
                <a:ea typeface="方正姚体" pitchFamily="2" charset="-122"/>
              </a:rPr>
              <a:t>Incoming inter-pod traffic, core switch broadcasts a tag to upper switches directly connected signifying its inability to carry traffic to that entire pod, then upper switches avoid that core switch when assigning flows destined to that pod</a:t>
            </a:r>
          </a:p>
        </p:txBody>
      </p:sp>
      <p:sp>
        <p:nvSpPr>
          <p:cNvPr id="2" name="Title 1"/>
          <p:cNvSpPr>
            <a:spLocks noGrp="1"/>
          </p:cNvSpPr>
          <p:nvPr>
            <p:ph type="title"/>
          </p:nvPr>
        </p:nvSpPr>
        <p:spPr/>
        <p:txBody>
          <a:bodyPr>
            <a:normAutofit/>
          </a:bodyPr>
          <a:lstStyle/>
          <a:p>
            <a:r>
              <a:rPr lang="en-US" dirty="0" smtClean="0"/>
              <a:t>Fault Tolerance</a:t>
            </a:r>
            <a:endParaRPr lang="en-US" dirty="0"/>
          </a:p>
        </p:txBody>
      </p:sp>
    </p:spTree>
    <p:extLst>
      <p:ext uri="{BB962C8B-B14F-4D97-AF65-F5344CB8AC3E}">
        <p14:creationId xmlns:p14="http://schemas.microsoft.com/office/powerpoint/2010/main" val="93185772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Content Placeholder 2"/>
          <p:cNvSpPr>
            <a:spLocks noGrp="1"/>
          </p:cNvSpPr>
          <p:nvPr>
            <p:ph idx="1"/>
          </p:nvPr>
        </p:nvSpPr>
        <p:spPr>
          <a:xfrm>
            <a:off x="457200" y="1066800"/>
            <a:ext cx="7467600" cy="5791200"/>
          </a:xfrm>
        </p:spPr>
        <p:txBody>
          <a:bodyPr/>
          <a:lstStyle/>
          <a:p>
            <a:pPr indent="-273050" eaLnBrk="1" hangingPunct="1">
              <a:spcBef>
                <a:spcPts val="300"/>
              </a:spcBef>
              <a:buClr>
                <a:schemeClr val="tx1"/>
              </a:buClr>
            </a:pPr>
            <a:r>
              <a:rPr lang="en-US" altLang="zh-CN" sz="2400" dirty="0" smtClean="0">
                <a:solidFill>
                  <a:schemeClr val="tx2"/>
                </a:solidFill>
                <a:ea typeface="方正姚体" pitchFamily="2" charset="-122"/>
              </a:rPr>
              <a:t>Failure between lower  and upper layer switches</a:t>
            </a:r>
          </a:p>
          <a:p>
            <a:pPr lvl="1" eaLnBrk="1" hangingPunct="1">
              <a:spcBef>
                <a:spcPts val="300"/>
              </a:spcBef>
              <a:buClr>
                <a:schemeClr val="tx1"/>
              </a:buClr>
              <a:buFont typeface="Times New Roman" panose="02020603050405020304" pitchFamily="18" charset="0"/>
              <a:buChar char="–"/>
            </a:pPr>
            <a:r>
              <a:rPr lang="en-US" altLang="zh-CN" sz="2200" dirty="0" smtClean="0">
                <a:ea typeface="方正姚体" pitchFamily="2" charset="-122"/>
              </a:rPr>
              <a:t>Outgoing inter- and intra pod traffic from lower-layer,</a:t>
            </a:r>
          </a:p>
          <a:p>
            <a:pPr lvl="2" indent="-273050" eaLnBrk="1" hangingPunct="1">
              <a:spcBef>
                <a:spcPts val="300"/>
              </a:spcBef>
              <a:buClr>
                <a:schemeClr val="tx1"/>
              </a:buClr>
              <a:buFont typeface="Times New Roman" panose="02020603050405020304" pitchFamily="18" charset="0"/>
              <a:buChar char="–"/>
            </a:pPr>
            <a:r>
              <a:rPr lang="en-US" altLang="zh-CN" sz="2200" dirty="0" smtClean="0">
                <a:ea typeface="方正姚体" pitchFamily="2" charset="-122"/>
              </a:rPr>
              <a:t>the local flow classifier sets the cost  to infinity and does not assign it any new flows, chooses another upper layer switch</a:t>
            </a:r>
          </a:p>
          <a:p>
            <a:pPr lvl="1" eaLnBrk="1" hangingPunct="1">
              <a:spcBef>
                <a:spcPts val="300"/>
              </a:spcBef>
              <a:buClr>
                <a:schemeClr val="tx1"/>
              </a:buClr>
              <a:buFont typeface="Times New Roman" panose="02020603050405020304" pitchFamily="18" charset="0"/>
              <a:buChar char="–"/>
            </a:pPr>
            <a:r>
              <a:rPr lang="en-US" altLang="zh-CN" sz="2200" dirty="0" smtClean="0">
                <a:ea typeface="方正姚体" pitchFamily="2" charset="-122"/>
              </a:rPr>
              <a:t>Intra-pod traffic using upper layer switch as intermediary</a:t>
            </a:r>
          </a:p>
          <a:p>
            <a:pPr lvl="2" indent="-273050" eaLnBrk="1" hangingPunct="1">
              <a:spcBef>
                <a:spcPts val="300"/>
              </a:spcBef>
              <a:buClr>
                <a:schemeClr val="tx1"/>
              </a:buClr>
              <a:buFont typeface="Times New Roman" panose="02020603050405020304" pitchFamily="18" charset="0"/>
              <a:buChar char="–"/>
            </a:pPr>
            <a:r>
              <a:rPr lang="en-US" altLang="zh-CN" sz="2200" dirty="0" smtClean="0">
                <a:ea typeface="方正姚体" pitchFamily="2" charset="-122"/>
              </a:rPr>
              <a:t>Switch broadcasts a tag notifying all lower level switches, these would check when assigning new flows and avoid it</a:t>
            </a:r>
          </a:p>
          <a:p>
            <a:pPr lvl="1" eaLnBrk="1" hangingPunct="1">
              <a:spcBef>
                <a:spcPts val="300"/>
              </a:spcBef>
              <a:buClr>
                <a:schemeClr val="tx1"/>
              </a:buClr>
              <a:buFont typeface="Times New Roman" panose="02020603050405020304" pitchFamily="18" charset="0"/>
              <a:buChar char="–"/>
            </a:pPr>
            <a:r>
              <a:rPr lang="en-US" altLang="zh-CN" sz="2200" dirty="0" smtClean="0">
                <a:ea typeface="方正姚体" pitchFamily="2" charset="-122"/>
              </a:rPr>
              <a:t>Inter-pod traffic coming into upper layer switch</a:t>
            </a:r>
          </a:p>
          <a:p>
            <a:pPr lvl="2" indent="-273050" eaLnBrk="1" hangingPunct="1">
              <a:spcBef>
                <a:spcPts val="300"/>
              </a:spcBef>
              <a:buClr>
                <a:schemeClr val="tx1"/>
              </a:buClr>
              <a:buFont typeface="Times New Roman" panose="02020603050405020304" pitchFamily="18" charset="0"/>
              <a:buChar char="–"/>
            </a:pPr>
            <a:r>
              <a:rPr lang="en-US" altLang="zh-CN" sz="2200" dirty="0" smtClean="0">
                <a:ea typeface="方正姚体" pitchFamily="2" charset="-122"/>
              </a:rPr>
              <a:t>Tag to all its core switches signifying its ability to carry traffic, core switches mirror this tag to all upper layer switches, then upper switches avoid affected core switch when assigning new flaws</a:t>
            </a:r>
          </a:p>
        </p:txBody>
      </p:sp>
      <p:sp>
        <p:nvSpPr>
          <p:cNvPr id="3" name="Title 2"/>
          <p:cNvSpPr>
            <a:spLocks noGrp="1"/>
          </p:cNvSpPr>
          <p:nvPr>
            <p:ph type="title"/>
          </p:nvPr>
        </p:nvSpPr>
        <p:spPr/>
        <p:txBody>
          <a:bodyPr>
            <a:normAutofit/>
          </a:bodyPr>
          <a:lstStyle/>
          <a:p>
            <a:r>
              <a:rPr lang="en-US" dirty="0" smtClean="0"/>
              <a:t>Fault Tolerance</a:t>
            </a:r>
            <a:endParaRPr lang="en-US" dirty="0"/>
          </a:p>
        </p:txBody>
      </p:sp>
    </p:spTree>
    <p:extLst>
      <p:ext uri="{BB962C8B-B14F-4D97-AF65-F5344CB8AC3E}">
        <p14:creationId xmlns:p14="http://schemas.microsoft.com/office/powerpoint/2010/main" val="13456331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normAutofit/>
          </a:bodyPr>
          <a:lstStyle/>
          <a:p>
            <a:pPr eaLnBrk="1" hangingPunct="1">
              <a:defRPr/>
            </a:pPr>
            <a:r>
              <a:rPr lang="en-US" dirty="0" smtClean="0">
                <a:latin typeface="+mn-lt"/>
              </a:rPr>
              <a:t>Packing</a:t>
            </a:r>
          </a:p>
        </p:txBody>
      </p:sp>
      <p:sp>
        <p:nvSpPr>
          <p:cNvPr id="26627" name="Content Placeholder 2"/>
          <p:cNvSpPr>
            <a:spLocks noGrp="1"/>
          </p:cNvSpPr>
          <p:nvPr>
            <p:ph idx="1"/>
          </p:nvPr>
        </p:nvSpPr>
        <p:spPr/>
        <p:txBody>
          <a:bodyPr>
            <a:normAutofit/>
          </a:bodyPr>
          <a:lstStyle/>
          <a:p>
            <a:pPr marL="420624" indent="-384048" eaLnBrk="1" fontAlgn="auto" hangingPunct="1">
              <a:spcAft>
                <a:spcPts val="0"/>
              </a:spcAft>
              <a:buFont typeface="Wingdings 2"/>
              <a:buChar char=""/>
              <a:defRPr/>
            </a:pPr>
            <a:r>
              <a:rPr lang="en-US" dirty="0" smtClean="0"/>
              <a:t>Increased wiring overhead is inherent to the fat-tree topology</a:t>
            </a:r>
          </a:p>
          <a:p>
            <a:pPr marL="420624" indent="-384048" eaLnBrk="1" fontAlgn="auto" hangingPunct="1">
              <a:spcAft>
                <a:spcPts val="0"/>
              </a:spcAft>
              <a:buFont typeface="Wingdings 2"/>
              <a:buChar char=""/>
              <a:defRPr/>
            </a:pPr>
            <a:r>
              <a:rPr lang="en-US" dirty="0" smtClean="0"/>
              <a:t>Each pod consists of 12 racks with 48 machines each, and 48 individual 48-port </a:t>
            </a:r>
            <a:r>
              <a:rPr lang="en-US" dirty="0" err="1" smtClean="0"/>
              <a:t>GigE</a:t>
            </a:r>
            <a:r>
              <a:rPr lang="en-US" dirty="0" smtClean="0"/>
              <a:t> switches</a:t>
            </a:r>
          </a:p>
          <a:p>
            <a:pPr marL="420624" indent="-384048" eaLnBrk="1" fontAlgn="auto" hangingPunct="1">
              <a:spcAft>
                <a:spcPts val="0"/>
              </a:spcAft>
              <a:buFont typeface="Wingdings 2"/>
              <a:buChar char=""/>
              <a:defRPr/>
            </a:pPr>
            <a:r>
              <a:rPr lang="en-US" dirty="0" smtClean="0"/>
              <a:t>Place the 48 switches in a centralized rack</a:t>
            </a:r>
          </a:p>
          <a:p>
            <a:pPr marL="420624" indent="-384048" eaLnBrk="1" fontAlgn="auto" hangingPunct="1">
              <a:spcAft>
                <a:spcPts val="0"/>
              </a:spcAft>
              <a:buFont typeface="Wingdings 2"/>
              <a:buChar char=""/>
              <a:defRPr/>
            </a:pPr>
            <a:r>
              <a:rPr lang="en-US" dirty="0" smtClean="0"/>
              <a:t>Cables moves in sets of 12 from pod to pod and in sets of 48 from racks to pod switches opens additional opportunities for packing to reduce wiring complexity</a:t>
            </a:r>
          </a:p>
          <a:p>
            <a:pPr marL="420624" indent="-384048" eaLnBrk="1" fontAlgn="auto" hangingPunct="1">
              <a:spcAft>
                <a:spcPts val="0"/>
              </a:spcAft>
              <a:buFont typeface="Wingdings 2"/>
              <a:buChar char=""/>
              <a:defRPr/>
            </a:pPr>
            <a:r>
              <a:rPr lang="en-US" dirty="0" smtClean="0"/>
              <a:t>Minimize total cable length by placing racks around the pod switch in two dimensions</a:t>
            </a:r>
          </a:p>
        </p:txBody>
      </p:sp>
    </p:spTree>
    <p:extLst>
      <p:ext uri="{BB962C8B-B14F-4D97-AF65-F5344CB8AC3E}">
        <p14:creationId xmlns:p14="http://schemas.microsoft.com/office/powerpoint/2010/main" val="3052876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9144000" cy="4938156"/>
          </a:xfrm>
          <a:prstGeom prst="rect">
            <a:avLst/>
          </a:prstGeom>
        </p:spPr>
      </p:pic>
    </p:spTree>
    <p:extLst>
      <p:ext uri="{BB962C8B-B14F-4D97-AF65-F5344CB8AC3E}">
        <p14:creationId xmlns:p14="http://schemas.microsoft.com/office/powerpoint/2010/main" val="9289713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normAutofit/>
          </a:bodyPr>
          <a:lstStyle/>
          <a:p>
            <a:pPr eaLnBrk="1" hangingPunct="1">
              <a:defRPr/>
            </a:pPr>
            <a:r>
              <a:rPr lang="en-US" dirty="0" smtClean="0">
                <a:latin typeface="+mn-lt"/>
              </a:rPr>
              <a:t>Packing</a:t>
            </a:r>
          </a:p>
        </p:txBody>
      </p:sp>
      <p:pic>
        <p:nvPicPr>
          <p:cNvPr id="33795" name="Content Placeholder 3" descr="packing.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362200" y="533400"/>
            <a:ext cx="5154613" cy="5486400"/>
          </a:xfrm>
        </p:spPr>
      </p:pic>
    </p:spTree>
    <p:extLst>
      <p:ext uri="{BB962C8B-B14F-4D97-AF65-F5344CB8AC3E}">
        <p14:creationId xmlns:p14="http://schemas.microsoft.com/office/powerpoint/2010/main" val="63170591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normAutofit/>
          </a:bodyPr>
          <a:lstStyle/>
          <a:p>
            <a:pPr eaLnBrk="1" hangingPunct="1">
              <a:defRPr/>
            </a:pPr>
            <a:r>
              <a:rPr lang="en-US" dirty="0" smtClean="0">
                <a:latin typeface="+mn-lt"/>
              </a:rPr>
              <a:t>Evaluation</a:t>
            </a:r>
          </a:p>
        </p:txBody>
      </p:sp>
      <p:sp>
        <p:nvSpPr>
          <p:cNvPr id="34819" name="Content Placeholder 2"/>
          <p:cNvSpPr>
            <a:spLocks noGrp="1"/>
          </p:cNvSpPr>
          <p:nvPr>
            <p:ph idx="1"/>
          </p:nvPr>
        </p:nvSpPr>
        <p:spPr/>
        <p:txBody>
          <a:bodyPr/>
          <a:lstStyle/>
          <a:p>
            <a:pPr eaLnBrk="1" hangingPunct="1"/>
            <a:r>
              <a:rPr lang="en-US" altLang="en-US" smtClean="0"/>
              <a:t>Benchmark suite of communication mappings to evaluate the performance of the 4-port fat-tree using the TwoLevelTable switches, FlowClassifier ans the FlowScheduler and compare to hirarchical tree with 3.6:1 oversubscription ratio</a:t>
            </a:r>
          </a:p>
        </p:txBody>
      </p:sp>
    </p:spTree>
    <p:extLst>
      <p:ext uri="{BB962C8B-B14F-4D97-AF65-F5344CB8AC3E}">
        <p14:creationId xmlns:p14="http://schemas.microsoft.com/office/powerpoint/2010/main" val="206971351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normAutofit/>
          </a:bodyPr>
          <a:lstStyle/>
          <a:p>
            <a:pPr eaLnBrk="1" hangingPunct="1">
              <a:defRPr/>
            </a:pPr>
            <a:r>
              <a:rPr lang="en-US" dirty="0" smtClean="0">
                <a:latin typeface="+mn-lt"/>
              </a:rPr>
              <a:t>Results: Network Utilization</a:t>
            </a:r>
          </a:p>
        </p:txBody>
      </p:sp>
      <p:pic>
        <p:nvPicPr>
          <p:cNvPr id="35843" name="Content Placeholder 5" descr="result.pn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313" y="1295400"/>
            <a:ext cx="9144000" cy="4648200"/>
          </a:xfrm>
        </p:spPr>
      </p:pic>
    </p:spTree>
    <p:extLst>
      <p:ext uri="{BB962C8B-B14F-4D97-AF65-F5344CB8AC3E}">
        <p14:creationId xmlns:p14="http://schemas.microsoft.com/office/powerpoint/2010/main" val="73488207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Grp="1" noChangeArrowheads="1"/>
          </p:cNvSpPr>
          <p:nvPr>
            <p:ph type="title"/>
          </p:nvPr>
        </p:nvSpPr>
        <p:spPr/>
        <p:txBody>
          <a:bodyPr>
            <a:normAutofit/>
          </a:bodyPr>
          <a:lstStyle/>
          <a:p>
            <a:pPr eaLnBrk="1" fontAlgn="auto" hangingPunct="1">
              <a:spcAft>
                <a:spcPts val="0"/>
              </a:spcAft>
              <a:defRPr/>
            </a:pPr>
            <a:r>
              <a:rPr lang="en-US" dirty="0" smtClean="0">
                <a:latin typeface="+mn-lt"/>
              </a:rPr>
              <a:t>Results: Heat &amp; Power Consumption</a:t>
            </a:r>
          </a:p>
        </p:txBody>
      </p:sp>
      <p:pic>
        <p:nvPicPr>
          <p:cNvPr id="36867"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14363" y="1652588"/>
            <a:ext cx="7153275" cy="4421187"/>
          </a:xfrm>
        </p:spPr>
      </p:pic>
    </p:spTree>
    <p:extLst>
      <p:ext uri="{BB962C8B-B14F-4D97-AF65-F5344CB8AC3E}">
        <p14:creationId xmlns:p14="http://schemas.microsoft.com/office/powerpoint/2010/main" val="98463104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normAutofit/>
          </a:bodyPr>
          <a:lstStyle/>
          <a:p>
            <a:pPr eaLnBrk="1" hangingPunct="1">
              <a:defRPr/>
            </a:pPr>
            <a:r>
              <a:rPr lang="en-US" dirty="0" smtClean="0">
                <a:latin typeface="+mn-lt"/>
              </a:rPr>
              <a:t>Perspective</a:t>
            </a:r>
          </a:p>
        </p:txBody>
      </p:sp>
      <p:sp>
        <p:nvSpPr>
          <p:cNvPr id="29699" name="Content Placeholder 2"/>
          <p:cNvSpPr>
            <a:spLocks noGrp="1"/>
          </p:cNvSpPr>
          <p:nvPr>
            <p:ph idx="1"/>
          </p:nvPr>
        </p:nvSpPr>
        <p:spPr/>
        <p:txBody>
          <a:bodyPr>
            <a:normAutofit/>
          </a:bodyPr>
          <a:lstStyle/>
          <a:p>
            <a:pPr marL="420624" indent="-384048" eaLnBrk="1" fontAlgn="auto" hangingPunct="1">
              <a:spcAft>
                <a:spcPts val="0"/>
              </a:spcAft>
              <a:buFont typeface="Wingdings 2"/>
              <a:buChar char=""/>
              <a:defRPr/>
            </a:pPr>
            <a:r>
              <a:rPr lang="en-US" dirty="0" smtClean="0"/>
              <a:t>Bandwidth is the scalability bottleneck in large scale clusters</a:t>
            </a:r>
          </a:p>
          <a:p>
            <a:pPr marL="420624" indent="-384048" eaLnBrk="1" fontAlgn="auto" hangingPunct="1">
              <a:spcAft>
                <a:spcPts val="0"/>
              </a:spcAft>
              <a:buFont typeface="Wingdings 2"/>
              <a:buChar char=""/>
              <a:defRPr/>
            </a:pPr>
            <a:r>
              <a:rPr lang="en-US" dirty="0" smtClean="0"/>
              <a:t>Existing solutions are expensive and limit cluster size</a:t>
            </a:r>
          </a:p>
          <a:p>
            <a:pPr marL="420624" indent="-384048" eaLnBrk="1" fontAlgn="auto" hangingPunct="1">
              <a:spcAft>
                <a:spcPts val="0"/>
              </a:spcAft>
              <a:buFont typeface="Wingdings 2"/>
              <a:buChar char=""/>
              <a:defRPr/>
            </a:pPr>
            <a:r>
              <a:rPr lang="en-US" dirty="0" smtClean="0"/>
              <a:t>Fat-tree topology with scalable routing and backward compatibility with TCP/IP and Ethernet</a:t>
            </a:r>
          </a:p>
          <a:p>
            <a:pPr marL="420624" indent="-384048" eaLnBrk="1" fontAlgn="auto" hangingPunct="1">
              <a:spcAft>
                <a:spcPts val="0"/>
              </a:spcAft>
              <a:buFont typeface="Wingdings 2"/>
              <a:buChar char=""/>
              <a:defRPr/>
            </a:pPr>
            <a:r>
              <a:rPr lang="en-US" dirty="0" smtClean="0"/>
              <a:t>Large number of commodity switches have the potential of displacing high end switches in DC the same way clusters of commodity PCs have displaced supercomputers for high end computing environments</a:t>
            </a:r>
          </a:p>
        </p:txBody>
      </p:sp>
    </p:spTree>
    <p:extLst>
      <p:ext uri="{BB962C8B-B14F-4D97-AF65-F5344CB8AC3E}">
        <p14:creationId xmlns:p14="http://schemas.microsoft.com/office/powerpoint/2010/main" val="18505676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Content Placeholder 2"/>
          <p:cNvSpPr>
            <a:spLocks noGrp="1"/>
          </p:cNvSpPr>
          <p:nvPr>
            <p:ph idx="1"/>
          </p:nvPr>
        </p:nvSpPr>
        <p:spPr>
          <a:xfrm>
            <a:off x="1" y="914400"/>
            <a:ext cx="9144000" cy="4953000"/>
          </a:xfrm>
        </p:spPr>
        <p:txBody>
          <a:bodyPr>
            <a:noAutofit/>
          </a:bodyPr>
          <a:lstStyle/>
          <a:p>
            <a:r>
              <a:rPr lang="en-US" altLang="en-US" dirty="0" smtClean="0">
                <a:solidFill>
                  <a:srgbClr val="FF0000"/>
                </a:solidFill>
              </a:rPr>
              <a:t>A Scalable, Commodity Data Center Network Architecture</a:t>
            </a:r>
          </a:p>
          <a:p>
            <a:pPr lvl="1"/>
            <a:r>
              <a:rPr lang="en-US" altLang="en-US" sz="2000" dirty="0" smtClean="0">
                <a:solidFill>
                  <a:schemeClr val="tx2"/>
                </a:solidFill>
              </a:rPr>
              <a:t> </a:t>
            </a:r>
            <a:r>
              <a:rPr lang="en-US" altLang="en-US" sz="2000" dirty="0" smtClean="0"/>
              <a:t>a new Fat-tree “inter-connection” structure (topology) to increases “bi-section” bandwidth </a:t>
            </a:r>
          </a:p>
          <a:p>
            <a:pPr lvl="2"/>
            <a:r>
              <a:rPr lang="en-US" altLang="en-US" sz="1800" dirty="0" smtClean="0">
                <a:solidFill>
                  <a:srgbClr val="000099"/>
                </a:solidFill>
              </a:rPr>
              <a:t>needs “new” addressing, forwarding/routing</a:t>
            </a:r>
          </a:p>
          <a:p>
            <a:r>
              <a:rPr lang="en-US" altLang="en-US" dirty="0" smtClean="0">
                <a:solidFill>
                  <a:srgbClr val="FF0000"/>
                </a:solidFill>
              </a:rPr>
              <a:t>VL2: A Scalable and Flexible Data Center Network</a:t>
            </a:r>
          </a:p>
          <a:p>
            <a:pPr lvl="1"/>
            <a:r>
              <a:rPr lang="en-US" altLang="en-US" sz="2000" dirty="0" smtClean="0"/>
              <a:t>consolidate layer-2/layer-3 into a “virtual layer 2”</a:t>
            </a:r>
          </a:p>
          <a:p>
            <a:pPr lvl="1"/>
            <a:r>
              <a:rPr lang="en-US" altLang="en-US" sz="2000" dirty="0" smtClean="0"/>
              <a:t>separating “naming” and “addressing”, also deal with dynamic load-balancing issues</a:t>
            </a:r>
          </a:p>
          <a:p>
            <a:pPr>
              <a:buFontTx/>
              <a:buNone/>
            </a:pPr>
            <a:endParaRPr lang="en-US" altLang="en-US" sz="1800" dirty="0" smtClean="0">
              <a:solidFill>
                <a:srgbClr val="000099"/>
              </a:solidFill>
            </a:endParaRPr>
          </a:p>
          <a:p>
            <a:pPr>
              <a:buFontTx/>
              <a:buNone/>
            </a:pPr>
            <a:r>
              <a:rPr lang="en-US" altLang="en-US" dirty="0" smtClean="0">
                <a:solidFill>
                  <a:srgbClr val="000099"/>
                </a:solidFill>
              </a:rPr>
              <a:t>Other Approaches:</a:t>
            </a:r>
          </a:p>
          <a:p>
            <a:r>
              <a:rPr lang="en-US" altLang="en-US" sz="2000" dirty="0" err="1" smtClean="0">
                <a:solidFill>
                  <a:srgbClr val="000099"/>
                </a:solidFill>
              </a:rPr>
              <a:t>PortLand</a:t>
            </a:r>
            <a:r>
              <a:rPr lang="en-US" altLang="en-US" sz="2000" dirty="0" smtClean="0">
                <a:solidFill>
                  <a:srgbClr val="000099"/>
                </a:solidFill>
              </a:rPr>
              <a:t>: A Scalable Fault-Tolerant Layer 2 Data Center Network Fabric</a:t>
            </a:r>
          </a:p>
          <a:p>
            <a:r>
              <a:rPr lang="en-US" altLang="en-US" sz="2000" dirty="0" err="1" smtClean="0">
                <a:solidFill>
                  <a:srgbClr val="000099"/>
                </a:solidFill>
              </a:rPr>
              <a:t>BCube</a:t>
            </a:r>
            <a:r>
              <a:rPr lang="en-US" altLang="en-US" sz="2000" dirty="0" smtClean="0">
                <a:solidFill>
                  <a:srgbClr val="000099"/>
                </a:solidFill>
              </a:rPr>
              <a:t>: A High-Performance, Server-centric Network Architecture for Modular Data Centers</a:t>
            </a:r>
          </a:p>
          <a:p>
            <a:pPr>
              <a:buFontTx/>
              <a:buNone/>
            </a:pPr>
            <a:r>
              <a:rPr lang="en-US" altLang="en-US" sz="1800" dirty="0" smtClean="0">
                <a:solidFill>
                  <a:srgbClr val="191966"/>
                </a:solidFill>
              </a:rPr>
              <a:t>    </a:t>
            </a:r>
          </a:p>
        </p:txBody>
      </p:sp>
      <p:sp>
        <p:nvSpPr>
          <p:cNvPr id="47108" name="Slide Number Placeholder 3"/>
          <p:cNvSpPr>
            <a:spLocks noGrp="1"/>
          </p:cNvSpPr>
          <p:nvPr>
            <p:ph type="sldNum" sz="quarter" idx="4294967295"/>
          </p:nvPr>
        </p:nvSpPr>
        <p:spPr>
          <a:xfrm>
            <a:off x="457200" y="6356350"/>
            <a:ext cx="2133600"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000">
                <a:solidFill>
                  <a:srgbClr val="000099"/>
                </a:solidFill>
                <a:latin typeface="Comic Sans MS" panose="030F0702030302020204" pitchFamily="66" charset="0"/>
              </a:defRPr>
            </a:lvl1pPr>
            <a:lvl2pPr marL="742950" indent="-285750">
              <a:defRPr sz="4000">
                <a:solidFill>
                  <a:srgbClr val="000099"/>
                </a:solidFill>
                <a:latin typeface="Comic Sans MS" panose="030F0702030302020204" pitchFamily="66" charset="0"/>
              </a:defRPr>
            </a:lvl2pPr>
            <a:lvl3pPr marL="1143000" indent="-228600">
              <a:defRPr sz="4000">
                <a:solidFill>
                  <a:srgbClr val="000099"/>
                </a:solidFill>
                <a:latin typeface="Comic Sans MS" panose="030F0702030302020204" pitchFamily="66" charset="0"/>
              </a:defRPr>
            </a:lvl3pPr>
            <a:lvl4pPr marL="1600200" indent="-228600">
              <a:defRPr sz="4000">
                <a:solidFill>
                  <a:srgbClr val="000099"/>
                </a:solidFill>
                <a:latin typeface="Comic Sans MS" panose="030F0702030302020204" pitchFamily="66" charset="0"/>
              </a:defRPr>
            </a:lvl4pPr>
            <a:lvl5pPr marL="2057400" indent="-228600">
              <a:defRPr sz="4000">
                <a:solidFill>
                  <a:srgbClr val="000099"/>
                </a:solidFill>
                <a:latin typeface="Comic Sans MS" panose="030F0702030302020204" pitchFamily="66" charset="0"/>
              </a:defRPr>
            </a:lvl5pPr>
            <a:lvl6pPr marL="2514600" indent="-228600" algn="ctr" eaLnBrk="0" fontAlgn="base" hangingPunct="0">
              <a:spcBef>
                <a:spcPct val="0"/>
              </a:spcBef>
              <a:spcAft>
                <a:spcPct val="0"/>
              </a:spcAft>
              <a:defRPr sz="4000">
                <a:solidFill>
                  <a:srgbClr val="000099"/>
                </a:solidFill>
                <a:latin typeface="Comic Sans MS" panose="030F0702030302020204" pitchFamily="66" charset="0"/>
              </a:defRPr>
            </a:lvl6pPr>
            <a:lvl7pPr marL="2971800" indent="-228600" algn="ctr" eaLnBrk="0" fontAlgn="base" hangingPunct="0">
              <a:spcBef>
                <a:spcPct val="0"/>
              </a:spcBef>
              <a:spcAft>
                <a:spcPct val="0"/>
              </a:spcAft>
              <a:defRPr sz="4000">
                <a:solidFill>
                  <a:srgbClr val="000099"/>
                </a:solidFill>
                <a:latin typeface="Comic Sans MS" panose="030F0702030302020204" pitchFamily="66" charset="0"/>
              </a:defRPr>
            </a:lvl7pPr>
            <a:lvl8pPr marL="3429000" indent="-228600" algn="ctr" eaLnBrk="0" fontAlgn="base" hangingPunct="0">
              <a:spcBef>
                <a:spcPct val="0"/>
              </a:spcBef>
              <a:spcAft>
                <a:spcPct val="0"/>
              </a:spcAft>
              <a:defRPr sz="4000">
                <a:solidFill>
                  <a:srgbClr val="000099"/>
                </a:solidFill>
                <a:latin typeface="Comic Sans MS" panose="030F0702030302020204" pitchFamily="66" charset="0"/>
              </a:defRPr>
            </a:lvl8pPr>
            <a:lvl9pPr marL="3886200" indent="-228600" algn="ctr" eaLnBrk="0" fontAlgn="base" hangingPunct="0">
              <a:spcBef>
                <a:spcPct val="0"/>
              </a:spcBef>
              <a:spcAft>
                <a:spcPct val="0"/>
              </a:spcAft>
              <a:defRPr sz="4000">
                <a:solidFill>
                  <a:srgbClr val="000099"/>
                </a:solidFill>
                <a:latin typeface="Comic Sans MS" panose="030F0702030302020204" pitchFamily="66" charset="0"/>
              </a:defRPr>
            </a:lvl9pPr>
          </a:lstStyle>
          <a:p>
            <a:fld id="{71D88EB6-8E98-48DA-A4B9-A8112696D407}" type="slidenum">
              <a:rPr lang="en-US" altLang="en-US" sz="1200">
                <a:solidFill>
                  <a:schemeClr val="tx1"/>
                </a:solidFill>
              </a:rPr>
              <a:pPr/>
              <a:t>65</a:t>
            </a:fld>
            <a:endParaRPr lang="en-US" altLang="en-US" sz="1200">
              <a:solidFill>
                <a:schemeClr val="tx1"/>
              </a:solidFill>
            </a:endParaRPr>
          </a:p>
        </p:txBody>
      </p:sp>
      <p:sp>
        <p:nvSpPr>
          <p:cNvPr id="2" name="Title 1"/>
          <p:cNvSpPr>
            <a:spLocks noGrp="1"/>
          </p:cNvSpPr>
          <p:nvPr>
            <p:ph type="title"/>
          </p:nvPr>
        </p:nvSpPr>
        <p:spPr/>
        <p:txBody>
          <a:bodyPr>
            <a:normAutofit/>
          </a:bodyPr>
          <a:lstStyle/>
          <a:p>
            <a:r>
              <a:rPr lang="en-US" dirty="0" smtClean="0"/>
              <a:t>Other Data Center Architectures</a:t>
            </a:r>
            <a:endParaRPr lang="en-US" dirty="0"/>
          </a:p>
        </p:txBody>
      </p:sp>
    </p:spTree>
    <p:extLst>
      <p:ext uri="{BB962C8B-B14F-4D97-AF65-F5344CB8AC3E}">
        <p14:creationId xmlns:p14="http://schemas.microsoft.com/office/powerpoint/2010/main" val="6926612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52" y="914400"/>
            <a:ext cx="9144000" cy="4922175"/>
          </a:xfrm>
          <a:prstGeom prst="rect">
            <a:avLst/>
          </a:prstGeom>
        </p:spPr>
      </p:pic>
    </p:spTree>
    <p:extLst>
      <p:ext uri="{BB962C8B-B14F-4D97-AF65-F5344CB8AC3E}">
        <p14:creationId xmlns:p14="http://schemas.microsoft.com/office/powerpoint/2010/main" val="12602231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5800"/>
            <a:ext cx="9144000" cy="4842097"/>
          </a:xfrm>
          <a:prstGeom prst="rect">
            <a:avLst/>
          </a:prstGeom>
        </p:spPr>
      </p:pic>
    </p:spTree>
    <p:extLst>
      <p:ext uri="{BB962C8B-B14F-4D97-AF65-F5344CB8AC3E}">
        <p14:creationId xmlns:p14="http://schemas.microsoft.com/office/powerpoint/2010/main" val="16761511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4400"/>
            <a:ext cx="9144000" cy="4792514"/>
          </a:xfrm>
          <a:prstGeom prst="rect">
            <a:avLst/>
          </a:prstGeom>
        </p:spPr>
      </p:pic>
    </p:spTree>
    <p:extLst>
      <p:ext uri="{BB962C8B-B14F-4D97-AF65-F5344CB8AC3E}">
        <p14:creationId xmlns:p14="http://schemas.microsoft.com/office/powerpoint/2010/main" val="666154744"/>
      </p:ext>
    </p:extLst>
  </p:cSld>
  <p:clrMapOvr>
    <a:masterClrMapping/>
  </p:clrMapOvr>
  <p:timing>
    <p:tnLst>
      <p:par>
        <p:cTn id="1" dur="indefinite" restart="never" nodeType="tmRoot"/>
      </p:par>
    </p:tnLst>
  </p:timing>
</p:sld>
</file>

<file path=ppt/theme/theme1.xml><?xml version="1.0" encoding="utf-8"?>
<a:theme xmlns:a="http://schemas.openxmlformats.org/drawingml/2006/main" name="1_Blank">
  <a:themeElements>
    <a:clrScheme name="1_Blank 1">
      <a:dk1>
        <a:srgbClr val="000000"/>
      </a:dk1>
      <a:lt1>
        <a:srgbClr val="FFFFFF"/>
      </a:lt1>
      <a:dk2>
        <a:srgbClr val="0079C2"/>
      </a:dk2>
      <a:lt2>
        <a:srgbClr val="808080"/>
      </a:lt2>
      <a:accent1>
        <a:srgbClr val="AFBD21"/>
      </a:accent1>
      <a:accent2>
        <a:srgbClr val="E51B24"/>
      </a:accent2>
      <a:accent3>
        <a:srgbClr val="FFFFFF"/>
      </a:accent3>
      <a:accent4>
        <a:srgbClr val="000000"/>
      </a:accent4>
      <a:accent5>
        <a:srgbClr val="D4DBAB"/>
      </a:accent5>
      <a:accent6>
        <a:srgbClr val="CF1720"/>
      </a:accent6>
      <a:hlink>
        <a:srgbClr val="70CEF5"/>
      </a:hlink>
      <a:folHlink>
        <a:srgbClr val="E270CD"/>
      </a:folHlink>
    </a:clrScheme>
    <a:fontScheme name="1_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Blank 1">
        <a:dk1>
          <a:srgbClr val="000000"/>
        </a:dk1>
        <a:lt1>
          <a:srgbClr val="FFFFFF"/>
        </a:lt1>
        <a:dk2>
          <a:srgbClr val="0079C2"/>
        </a:dk2>
        <a:lt2>
          <a:srgbClr val="808080"/>
        </a:lt2>
        <a:accent1>
          <a:srgbClr val="AFBD21"/>
        </a:accent1>
        <a:accent2>
          <a:srgbClr val="E51B24"/>
        </a:accent2>
        <a:accent3>
          <a:srgbClr val="FFFFFF"/>
        </a:accent3>
        <a:accent4>
          <a:srgbClr val="000000"/>
        </a:accent4>
        <a:accent5>
          <a:srgbClr val="D4DBAB"/>
        </a:accent5>
        <a:accent6>
          <a:srgbClr val="CF1720"/>
        </a:accent6>
        <a:hlink>
          <a:srgbClr val="70CEF5"/>
        </a:hlink>
        <a:folHlink>
          <a:srgbClr val="E270C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21741</TotalTime>
  <Words>1350</Words>
  <Application>Microsoft Macintosh PowerPoint</Application>
  <PresentationFormat>On-screen Show (4:3)</PresentationFormat>
  <Paragraphs>177</Paragraphs>
  <Slides>65</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65</vt:i4>
      </vt:variant>
    </vt:vector>
  </HeadingPairs>
  <TitlesOfParts>
    <vt:vector size="75" baseType="lpstr">
      <vt:lpstr>Comic Sans MS</vt:lpstr>
      <vt:lpstr>Palatino Linotype</vt:lpstr>
      <vt:lpstr>SimSun</vt:lpstr>
      <vt:lpstr>Times New Roman</vt:lpstr>
      <vt:lpstr>Wingdings</vt:lpstr>
      <vt:lpstr>Wingdings 2</vt:lpstr>
      <vt:lpstr>方正姚体</vt:lpstr>
      <vt:lpstr>Arial</vt:lpstr>
      <vt:lpstr>Calibri</vt:lpstr>
      <vt:lpstr>1_Blank</vt:lpstr>
      <vt:lpstr>Data Centers: Topology, Traffic and Routing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on Rack Locality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Background</vt:lpstr>
      <vt:lpstr>PowerPoint Presentation</vt:lpstr>
      <vt:lpstr>Background</vt:lpstr>
      <vt:lpstr>Current Data Center Network Architectures</vt:lpstr>
      <vt:lpstr>Problems with common DC Topology</vt:lpstr>
      <vt:lpstr>Cost of maintaining switches</vt:lpstr>
      <vt:lpstr>PowerPoint Presentation</vt:lpstr>
      <vt:lpstr>PowerPoint Presentation</vt:lpstr>
      <vt:lpstr>PowerPoint Presentation</vt:lpstr>
      <vt:lpstr>PowerPoint Presentation</vt:lpstr>
      <vt:lpstr>PowerPoint Presentation</vt:lpstr>
      <vt:lpstr>FatTree-based DC Architecture</vt:lpstr>
      <vt:lpstr>PowerPoint Presentation</vt:lpstr>
      <vt:lpstr>PowerPoint Presentation</vt:lpstr>
      <vt:lpstr>PowerPoint Presentation</vt:lpstr>
      <vt:lpstr>PowerPoint Presentation</vt:lpstr>
      <vt:lpstr>PowerPoint Presentation</vt:lpstr>
      <vt:lpstr>Properties of the solution</vt:lpstr>
      <vt:lpstr>Clos Networks/Fat-Trees</vt:lpstr>
      <vt:lpstr>FatTree-based DC Architecture</vt:lpstr>
      <vt:lpstr>FatTree Topology is great, But…</vt:lpstr>
      <vt:lpstr>Problems with Fat-tree</vt:lpstr>
      <vt:lpstr>Fat Tree Modified</vt:lpstr>
      <vt:lpstr>FatTree Modified</vt:lpstr>
      <vt:lpstr>FatTree Modified</vt:lpstr>
      <vt:lpstr>Fat Tree Modified</vt:lpstr>
      <vt:lpstr>Fault Tolerance</vt:lpstr>
      <vt:lpstr>Fault Tolerance</vt:lpstr>
      <vt:lpstr>Packing</vt:lpstr>
      <vt:lpstr>Packing</vt:lpstr>
      <vt:lpstr>Evaluation</vt:lpstr>
      <vt:lpstr>Results: Network Utilization</vt:lpstr>
      <vt:lpstr>Results: Heat &amp; Power Consumption</vt:lpstr>
      <vt:lpstr>Perspective</vt:lpstr>
      <vt:lpstr>Other Data Center Architectures</vt:lpstr>
    </vt:vector>
  </TitlesOfParts>
  <Company>Motorola</Company>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3GPP Specification Documents for LTE</dc:title>
  <dc:creator>Irfan Ali</dc:creator>
  <cp:lastModifiedBy>DCM-2</cp:lastModifiedBy>
  <cp:revision>223</cp:revision>
  <dcterms:created xsi:type="dcterms:W3CDTF">2010-12-23T14:48:49Z</dcterms:created>
  <dcterms:modified xsi:type="dcterms:W3CDTF">2017-04-25T09:20:44Z</dcterms:modified>
</cp:coreProperties>
</file>